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4"/>
  </p:sldMasterIdLst>
  <p:notesMasterIdLst>
    <p:notesMasterId r:id="rId40"/>
  </p:notesMasterIdLst>
  <p:handoutMasterIdLst>
    <p:handoutMasterId r:id="rId41"/>
  </p:handoutMasterIdLst>
  <p:sldIdLst>
    <p:sldId id="259" r:id="rId5"/>
    <p:sldId id="260" r:id="rId6"/>
    <p:sldId id="264" r:id="rId7"/>
    <p:sldId id="281" r:id="rId8"/>
    <p:sldId id="265" r:id="rId9"/>
    <p:sldId id="266" r:id="rId10"/>
    <p:sldId id="267" r:id="rId11"/>
    <p:sldId id="268" r:id="rId12"/>
    <p:sldId id="280" r:id="rId13"/>
    <p:sldId id="269" r:id="rId14"/>
    <p:sldId id="270" r:id="rId15"/>
    <p:sldId id="271" r:id="rId16"/>
    <p:sldId id="272" r:id="rId17"/>
    <p:sldId id="273" r:id="rId18"/>
    <p:sldId id="274" r:id="rId19"/>
    <p:sldId id="275" r:id="rId20"/>
    <p:sldId id="276" r:id="rId21"/>
    <p:sldId id="277" r:id="rId22"/>
    <p:sldId id="278"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7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5042"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notesViewPr>
    <p:cSldViewPr snapToGrid="0" showGuides="1">
      <p:cViewPr varScale="1">
        <p:scale>
          <a:sx n="76" d="100"/>
          <a:sy n="76" d="100"/>
        </p:scale>
        <p:origin x="272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FABAFA-9D90-4B6C-95A1-503043E46FAB}" type="datetimeFigureOut">
              <a:rPr lang="en-US" smtClean="0"/>
              <a:t>12/9/2019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CC7757-6264-420F-9201-02E9A21CB7A0}" type="slidenum">
              <a:rPr lang="en-US" smtClean="0"/>
              <a:t>‹#›</a:t>
            </a:fld>
            <a:endParaRPr lang="en-US"/>
          </a:p>
        </p:txBody>
      </p:sp>
    </p:spTree>
    <p:extLst>
      <p:ext uri="{BB962C8B-B14F-4D97-AF65-F5344CB8AC3E}">
        <p14:creationId xmlns:p14="http://schemas.microsoft.com/office/powerpoint/2010/main" val="285429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15EB1F-8DE4-48C3-A804-A05846A4049F}"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115C9-E24C-4512-AA8B-319BB49F77B5}" type="slidenum">
              <a:rPr lang="en-US" smtClean="0"/>
              <a:t>‹#›</a:t>
            </a:fld>
            <a:endParaRPr lang="en-US"/>
          </a:p>
        </p:txBody>
      </p:sp>
    </p:spTree>
    <p:extLst>
      <p:ext uri="{BB962C8B-B14F-4D97-AF65-F5344CB8AC3E}">
        <p14:creationId xmlns:p14="http://schemas.microsoft.com/office/powerpoint/2010/main" val="21256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D115C9-E24C-4512-AA8B-319BB49F77B5}" type="slidenum">
              <a:rPr lang="en-US" smtClean="0"/>
              <a:t>1</a:t>
            </a:fld>
            <a:endParaRPr lang="en-US"/>
          </a:p>
        </p:txBody>
      </p:sp>
    </p:spTree>
    <p:extLst>
      <p:ext uri="{BB962C8B-B14F-4D97-AF65-F5344CB8AC3E}">
        <p14:creationId xmlns:p14="http://schemas.microsoft.com/office/powerpoint/2010/main" val="92151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5E0A0C-FFF2-4105-9F07-796FCC3D8DE3}" type="datetime1">
              <a:rPr lang="en-US" smtClean="0"/>
              <a:t>12/9/2019</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0326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4F2F0-E062-4E41-9176-AEE9734E64AC}" type="datetime1">
              <a:rPr lang="en-US" smtClean="0"/>
              <a:pPr/>
              <a:t>12/9/2019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06287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41215217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9988868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120535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70159613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5149685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5D68D4-D432-4190-8060-492B59F98A87}" type="datetime1">
              <a:rPr lang="en-US" smtClean="0"/>
              <a:t>12/9/2019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1556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F4EF83-7D73-495D-9915-41737B990DFC}" type="datetime1">
              <a:rPr lang="en-US" smtClean="0"/>
              <a:t>12/9/2019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84942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8" name="Content Placeholder 7"/>
          <p:cNvSpPr>
            <a:spLocks noGrp="1"/>
          </p:cNvSpPr>
          <p:nvPr>
            <p:ph sz="quarter" idx="13" hasCustomPrompt="1"/>
          </p:nvPr>
        </p:nvSpPr>
        <p:spPr>
          <a:xfrm>
            <a:off x="812800" y="1600200"/>
            <a:ext cx="10566400" cy="4114800"/>
          </a:xfrm>
        </p:spPr>
        <p:txBody>
          <a:bodyPr/>
          <a:lstStyle>
            <a:lvl1pPr>
              <a:buClr>
                <a:schemeClr val="tx2">
                  <a:lumMod val="50000"/>
                </a:schemeClr>
              </a:buClr>
              <a:defRPr>
                <a:solidFill>
                  <a:schemeClr val="tx2">
                    <a:lumMod val="50000"/>
                  </a:schemeClr>
                </a:solidFill>
              </a:defRPr>
            </a:lvl1pPr>
            <a:lvl2pPr>
              <a:buClr>
                <a:schemeClr val="tx2">
                  <a:lumMod val="50000"/>
                </a:schemeClr>
              </a:buClr>
              <a:defRPr>
                <a:solidFill>
                  <a:schemeClr val="tx2">
                    <a:lumMod val="50000"/>
                  </a:schemeClr>
                </a:solidFill>
              </a:defRPr>
            </a:lvl2pPr>
            <a:lvl3pPr>
              <a:buClr>
                <a:schemeClr val="tx2">
                  <a:lumMod val="50000"/>
                </a:schemeClr>
              </a:buClr>
              <a:defRPr>
                <a:solidFill>
                  <a:schemeClr val="tx2">
                    <a:lumMod val="50000"/>
                  </a:schemeClr>
                </a:solidFill>
              </a:defRPr>
            </a:lvl3pPr>
            <a:lvl4pPr>
              <a:buClr>
                <a:schemeClr val="tx2">
                  <a:lumMod val="50000"/>
                </a:schemeClr>
              </a:buClr>
              <a:defRPr>
                <a:solidFill>
                  <a:schemeClr val="tx2">
                    <a:lumMod val="50000"/>
                  </a:schemeClr>
                </a:solidFill>
              </a:defRPr>
            </a:lvl4pPr>
            <a:lvl5pPr>
              <a:buClr>
                <a:schemeClr val="tx2">
                  <a:lumMod val="50000"/>
                </a:schemeClr>
              </a:buClr>
              <a:defRPr>
                <a:solidFill>
                  <a:schemeClr val="tx2">
                    <a:lumMod val="50000"/>
                  </a:schemeClr>
                </a:solidFill>
              </a:defRPr>
            </a:lvl5pPr>
            <a:lvl6pPr>
              <a:buClr>
                <a:schemeClr val="tx2">
                  <a:lumMod val="50000"/>
                </a:schemeClr>
              </a:buClr>
              <a:defRPr>
                <a:solidFill>
                  <a:schemeClr val="tx2">
                    <a:lumMod val="50000"/>
                  </a:schemeClr>
                </a:solidFill>
              </a:defRPr>
            </a:lvl6pPr>
            <a:lvl7pPr>
              <a:buClr>
                <a:schemeClr val="tx2">
                  <a:lumMod val="50000"/>
                </a:schemeClr>
              </a:buClr>
              <a:defRPr>
                <a:solidFill>
                  <a:schemeClr val="tx2">
                    <a:lumMod val="50000"/>
                  </a:schemeClr>
                </a:solidFill>
              </a:defRPr>
            </a:lvl7pPr>
            <a:lvl8pPr>
              <a:buClr>
                <a:schemeClr val="tx2">
                  <a:lumMod val="50000"/>
                </a:schemeClr>
              </a:buClr>
              <a:defRPr>
                <a:solidFill>
                  <a:schemeClr val="tx2">
                    <a:lumMod val="50000"/>
                  </a:schemeClr>
                </a:solidFill>
              </a:defRPr>
            </a:lvl8pPr>
            <a:lvl9pPr>
              <a:buClr>
                <a:schemeClr val="tx2">
                  <a:lumMod val="50000"/>
                </a:schemeClr>
              </a:buClr>
              <a:defRPr>
                <a:solidFill>
                  <a:schemeClr val="tx2">
                    <a:lumMod val="50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3DF2905-D7E2-4171-961B-8EB802C66F9A}" type="datetime1">
              <a:rPr lang="en-US" smtClean="0"/>
              <a:t>12/9/2019</a:t>
            </a:fld>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4260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lvl1pPr>
              <a:defRPr>
                <a:solidFill>
                  <a:schemeClr val="tx2">
                    <a:lumMod val="50000"/>
                  </a:schemeClr>
                </a:solidFill>
                <a:effectLst/>
              </a:defRPr>
            </a:lvl1pPr>
          </a:lstStyle>
          <a:p>
            <a:r>
              <a:rPr lang="en-US"/>
              <a:t>Click to edit Master title style</a:t>
            </a:r>
            <a:endParaRPr lang="en-US" dirty="0"/>
          </a:p>
        </p:txBody>
      </p:sp>
      <p:sp>
        <p:nvSpPr>
          <p:cNvPr id="11" name="Content Placeholder 10"/>
          <p:cNvSpPr>
            <a:spLocks noGrp="1"/>
          </p:cNvSpPr>
          <p:nvPr>
            <p:ph sz="quarter" idx="13" hasCustomPrompt="1"/>
          </p:nvPr>
        </p:nvSpPr>
        <p:spPr>
          <a:xfrm>
            <a:off x="812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buFont typeface="Arial" pitchFamily="34" charset="0"/>
              <a:buChar char="•"/>
              <a:defRPr/>
            </a:lvl6pPr>
            <a:lvl7pPr>
              <a:buClr>
                <a:schemeClr val="tx2">
                  <a:lumMod val="50000"/>
                </a:schemeClr>
              </a:buClr>
              <a:buFont typeface="Arial" pitchFamily="34" charset="0"/>
              <a:buChar char="•"/>
              <a:defRPr/>
            </a:lvl7pPr>
            <a:lvl8pPr>
              <a:buClr>
                <a:schemeClr val="tx2">
                  <a:lumMod val="50000"/>
                </a:schemeClr>
              </a:buClr>
              <a:buFont typeface="Arial" pitchFamily="34" charset="0"/>
              <a:buChar char="•"/>
              <a:defRPr/>
            </a:lvl8pPr>
            <a:lvl9pPr>
              <a:buClr>
                <a:schemeClr val="tx2">
                  <a:lumMod val="50000"/>
                </a:schemeClr>
              </a:buCl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hasCustomPrompt="1"/>
          </p:nvPr>
        </p:nvSpPr>
        <p:spPr>
          <a:xfrm>
            <a:off x="6400800" y="1600200"/>
            <a:ext cx="4978400" cy="4114800"/>
          </a:xfrm>
        </p:spPr>
        <p:txBody>
          <a:bodyPr/>
          <a:lstStyle>
            <a:lvl1pPr>
              <a:buClr>
                <a:schemeClr val="tx2">
                  <a:lumMod val="50000"/>
                </a:schemeClr>
              </a:buClr>
              <a:defRPr/>
            </a:lvl1pPr>
            <a:lvl2pPr>
              <a:buClr>
                <a:schemeClr val="tx2">
                  <a:lumMod val="50000"/>
                </a:schemeClr>
              </a:buClr>
              <a:defRPr/>
            </a:lvl2pPr>
            <a:lvl3pPr>
              <a:buClr>
                <a:schemeClr val="tx2">
                  <a:lumMod val="50000"/>
                </a:schemeClr>
              </a:buClr>
              <a:defRPr/>
            </a:lvl3pPr>
            <a:lvl4pPr>
              <a:buClr>
                <a:schemeClr val="tx2">
                  <a:lumMod val="50000"/>
                </a:schemeClr>
              </a:buClr>
              <a:defRPr/>
            </a:lvl4pPr>
            <a:lvl5pPr>
              <a:buClr>
                <a:schemeClr val="tx2">
                  <a:lumMod val="50000"/>
                </a:schemeClr>
              </a:buClr>
              <a:defRPr/>
            </a:lvl5pPr>
            <a:lvl6pPr>
              <a:buClr>
                <a:schemeClr val="tx2">
                  <a:lumMod val="50000"/>
                </a:schemeClr>
              </a:buClr>
              <a:defRPr/>
            </a:lvl6pPr>
            <a:lvl7pPr>
              <a:buClr>
                <a:schemeClr val="tx2">
                  <a:lumMod val="50000"/>
                </a:schemeClr>
              </a:buClr>
              <a:defRPr/>
            </a:lvl7pPr>
            <a:lvl8pPr>
              <a:buClr>
                <a:schemeClr val="tx2">
                  <a:lumMod val="50000"/>
                </a:schemeClr>
              </a:buClr>
              <a:defRPr/>
            </a:lvl8pPr>
            <a:lvl9pPr>
              <a:buClr>
                <a:schemeClr val="tx2">
                  <a:lumMod val="50000"/>
                </a:schemeClr>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0C073DF2-DD31-447B-89F4-CEF82A94D7A7}" type="datetime1">
              <a:rPr lang="en-US" smtClean="0"/>
              <a:t>12/9/2019</a:t>
            </a:fld>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8011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54F2F0-E062-4E41-9176-AEE9734E64AC}" type="datetime1">
              <a:rPr lang="en-US" smtClean="0"/>
              <a:pPr/>
              <a:t>12/9/2019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73071687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C1B47C-16BC-4A9F-9E6E-9D1F33DC8ABD}" type="datetime1">
              <a:rPr lang="en-US" smtClean="0"/>
              <a:t>12/9/2019</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51073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54F2F0-E062-4E41-9176-AEE9734E64AC}" type="datetime1">
              <a:rPr lang="en-US" smtClean="0"/>
              <a:pPr/>
              <a:t>12/9/2019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33221905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54F2F0-E062-4E41-9176-AEE9734E64AC}" type="datetime1">
              <a:rPr lang="en-US" smtClean="0"/>
              <a:pPr/>
              <a:t>12/9/2019</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5026628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52348D-B72F-4FC3-A127-851C5E7B3A9E}" type="datetime1">
              <a:rPr lang="en-US" smtClean="0"/>
              <a:t>12/9/2019</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75417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6EB1B-704A-4D5E-8D5F-456104532486}" type="datetime1">
              <a:rPr lang="en-US" smtClean="0"/>
              <a:t>12/9/2019</a:t>
            </a:fld>
            <a:endParaRPr lang="en-US"/>
          </a:p>
        </p:txBody>
      </p:sp>
      <p:sp>
        <p:nvSpPr>
          <p:cNvPr id="3" name="Footer Placeholder 2"/>
          <p:cNvSpPr>
            <a:spLocks noGrp="1"/>
          </p:cNvSpPr>
          <p:nvPr>
            <p:ph type="ftr" sz="quarter" idx="11"/>
          </p:nvPr>
        </p:nvSpPr>
        <p:spPr/>
        <p:txBody>
          <a:bodyPr/>
          <a:lstStyle/>
          <a:p>
            <a:r>
              <a:rPr lang="en-US"/>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8124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54F2F0-E062-4E41-9176-AEE9734E64AC}" type="datetime1">
              <a:rPr lang="en-US" smtClean="0"/>
              <a:pPr/>
              <a:t>12/9/2019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0197808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254F2F0-E062-4E41-9176-AEE9734E64AC}" type="datetime1">
              <a:rPr lang="en-US" smtClean="0"/>
              <a:pPr/>
              <a:t>12/9/2019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2635638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254F2F0-E062-4E41-9176-AEE9734E64AC}" type="datetime1">
              <a:rPr lang="en-US" smtClean="0"/>
              <a:pPr/>
              <a:t>12/9/2019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857940322"/>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5505" y="623571"/>
            <a:ext cx="10260990" cy="2259267"/>
          </a:xfrm>
        </p:spPr>
        <p:txBody>
          <a:bodyPr vert="horz" lIns="91440" tIns="45720" rIns="91440" bIns="45720" rtlCol="0">
            <a:normAutofit/>
          </a:bodyPr>
          <a:lstStyle/>
          <a:p>
            <a:pPr algn="ctr">
              <a:lnSpc>
                <a:spcPct val="90000"/>
              </a:lnSpc>
            </a:pPr>
            <a:r>
              <a:rPr lang="en-US" sz="6600" b="1" i="0" kern="1200" dirty="0">
                <a:solidFill>
                  <a:schemeClr val="tx1"/>
                </a:solidFill>
                <a:latin typeface="Arial" panose="020B0604020202020204" pitchFamily="34" charset="0"/>
                <a:cs typeface="Arial" panose="020B0604020202020204" pitchFamily="34" charset="0"/>
              </a:rPr>
              <a:t>RESTAURANT MANAGEMENT SYSTEM</a:t>
            </a:r>
          </a:p>
        </p:txBody>
      </p:sp>
      <p:sp>
        <p:nvSpPr>
          <p:cNvPr id="3" name="Subtitle 2"/>
          <p:cNvSpPr>
            <a:spLocks noGrp="1"/>
          </p:cNvSpPr>
          <p:nvPr>
            <p:ph type="subTitle" idx="1"/>
          </p:nvPr>
        </p:nvSpPr>
        <p:spPr>
          <a:xfrm>
            <a:off x="753471" y="3128717"/>
            <a:ext cx="10260990" cy="590931"/>
          </a:xfrm>
        </p:spPr>
        <p:txBody>
          <a:bodyPr vert="horz" lIns="91440" tIns="45720" rIns="91440" bIns="45720" rtlCol="0">
            <a:noAutofit/>
          </a:bodyPr>
          <a:lstStyle/>
          <a:p>
            <a:pPr>
              <a:lnSpc>
                <a:spcPct val="90000"/>
              </a:lnSpc>
            </a:pPr>
            <a:r>
              <a:rPr lang="en-US" sz="2400" b="1" dirty="0">
                <a:latin typeface="Arial" panose="020B0604020202020204" pitchFamily="34" charset="0"/>
                <a:cs typeface="Arial" panose="020B0604020202020204" pitchFamily="34" charset="0"/>
              </a:rPr>
              <a:t>Team : Data Crunchers</a:t>
            </a:r>
          </a:p>
          <a:p>
            <a:pPr algn="just">
              <a:lnSpc>
                <a:spcPct val="90000"/>
              </a:lnSpc>
            </a:pPr>
            <a:endParaRPr lang="en-US" sz="2400" b="1" dirty="0">
              <a:latin typeface="Arial" panose="020B0604020202020204" pitchFamily="34" charset="0"/>
              <a:cs typeface="Arial" panose="020B0604020202020204" pitchFamily="34" charset="0"/>
            </a:endParaRPr>
          </a:p>
          <a:p>
            <a:pPr algn="just">
              <a:lnSpc>
                <a:spcPct val="90000"/>
              </a:lnSpc>
            </a:pPr>
            <a:r>
              <a:rPr lang="en-US" sz="2400" b="1" dirty="0">
                <a:latin typeface="Arial" panose="020B0604020202020204" pitchFamily="34" charset="0"/>
                <a:cs typeface="Arial" panose="020B0604020202020204" pitchFamily="34" charset="0"/>
              </a:rPr>
              <a:t>		</a:t>
            </a:r>
          </a:p>
        </p:txBody>
      </p:sp>
      <p:sp>
        <p:nvSpPr>
          <p:cNvPr id="4" name="TextBox 3">
            <a:extLst>
              <a:ext uri="{FF2B5EF4-FFF2-40B4-BE49-F238E27FC236}">
                <a16:creationId xmlns:a16="http://schemas.microsoft.com/office/drawing/2014/main" id="{2FD027D2-3DAD-43DD-B2D2-4A3E416C89AB}"/>
              </a:ext>
            </a:extLst>
          </p:cNvPr>
          <p:cNvSpPr txBox="1"/>
          <p:nvPr/>
        </p:nvSpPr>
        <p:spPr>
          <a:xfrm>
            <a:off x="5579166" y="4016109"/>
            <a:ext cx="4825695" cy="590931"/>
          </a:xfrm>
          <a:prstGeom prst="rect">
            <a:avLst/>
          </a:prstGeom>
          <a:noFill/>
        </p:spPr>
        <p:txBody>
          <a:bodyPr wrap="square" rtlCol="0">
            <a:spAutoFit/>
          </a:bodyPr>
          <a:lstStyle/>
          <a:p>
            <a:pPr algn="ctr">
              <a:lnSpc>
                <a:spcPct val="90000"/>
              </a:lnSpc>
            </a:pPr>
            <a:r>
              <a:rPr lang="en-US" b="1" dirty="0">
                <a:latin typeface="Arial" panose="020B0604020202020204" pitchFamily="34" charset="0"/>
                <a:cs typeface="Arial" panose="020B0604020202020204" pitchFamily="34" charset="0"/>
              </a:rPr>
              <a:t>SHAILLY JAIN</a:t>
            </a:r>
          </a:p>
          <a:p>
            <a:pPr algn="ctr">
              <a:lnSpc>
                <a:spcPct val="90000"/>
              </a:lnSpc>
            </a:pPr>
            <a:r>
              <a:rPr lang="en-US" b="1" dirty="0">
                <a:latin typeface="Arial" panose="020B0604020202020204" pitchFamily="34" charset="0"/>
                <a:cs typeface="Arial" panose="020B0604020202020204" pitchFamily="34" charset="0"/>
              </a:rPr>
              <a:t>001349428</a:t>
            </a:r>
          </a:p>
        </p:txBody>
      </p:sp>
      <p:sp>
        <p:nvSpPr>
          <p:cNvPr id="8" name="TextBox 7">
            <a:extLst>
              <a:ext uri="{FF2B5EF4-FFF2-40B4-BE49-F238E27FC236}">
                <a16:creationId xmlns:a16="http://schemas.microsoft.com/office/drawing/2014/main" id="{FC1CE1F5-012E-43B4-8D33-16E11269D9A2}"/>
              </a:ext>
            </a:extLst>
          </p:cNvPr>
          <p:cNvSpPr txBox="1"/>
          <p:nvPr/>
        </p:nvSpPr>
        <p:spPr>
          <a:xfrm>
            <a:off x="753470" y="4777741"/>
            <a:ext cx="4825695" cy="590931"/>
          </a:xfrm>
          <a:prstGeom prst="rect">
            <a:avLst/>
          </a:prstGeom>
          <a:noFill/>
        </p:spPr>
        <p:txBody>
          <a:bodyPr wrap="square" rtlCol="0">
            <a:spAutoFit/>
          </a:bodyPr>
          <a:lstStyle/>
          <a:p>
            <a:pPr algn="ctr">
              <a:lnSpc>
                <a:spcPct val="90000"/>
              </a:lnSpc>
            </a:pPr>
            <a:r>
              <a:rPr lang="en-US" b="1" dirty="0">
                <a:latin typeface="Arial" panose="020B0604020202020204" pitchFamily="34" charset="0"/>
                <a:cs typeface="Arial" panose="020B0604020202020204" pitchFamily="34" charset="0"/>
              </a:rPr>
              <a:t>SHASHANK SHETTY</a:t>
            </a:r>
          </a:p>
          <a:p>
            <a:pPr algn="ctr">
              <a:lnSpc>
                <a:spcPct val="90000"/>
              </a:lnSpc>
            </a:pPr>
            <a:r>
              <a:rPr lang="en-US" b="1" dirty="0">
                <a:latin typeface="Arial" panose="020B0604020202020204" pitchFamily="34" charset="0"/>
                <a:cs typeface="Arial" panose="020B0604020202020204" pitchFamily="34" charset="0"/>
              </a:rPr>
              <a:t>001087432</a:t>
            </a:r>
            <a:endParaRPr lang="en-IN" b="1" dirty="0"/>
          </a:p>
        </p:txBody>
      </p:sp>
      <p:sp>
        <p:nvSpPr>
          <p:cNvPr id="10" name="TextBox 9">
            <a:extLst>
              <a:ext uri="{FF2B5EF4-FFF2-40B4-BE49-F238E27FC236}">
                <a16:creationId xmlns:a16="http://schemas.microsoft.com/office/drawing/2014/main" id="{B8CA12C0-28B9-4EF0-B7C5-86132CBBA1A3}"/>
              </a:ext>
            </a:extLst>
          </p:cNvPr>
          <p:cNvSpPr txBox="1"/>
          <p:nvPr/>
        </p:nvSpPr>
        <p:spPr>
          <a:xfrm>
            <a:off x="3166317" y="5721228"/>
            <a:ext cx="4825695" cy="590931"/>
          </a:xfrm>
          <a:prstGeom prst="rect">
            <a:avLst/>
          </a:prstGeom>
          <a:noFill/>
        </p:spPr>
        <p:txBody>
          <a:bodyPr wrap="square" rtlCol="0">
            <a:spAutoFit/>
          </a:bodyPr>
          <a:lstStyle/>
          <a:p>
            <a:pPr algn="ctr">
              <a:lnSpc>
                <a:spcPct val="90000"/>
              </a:lnSpc>
            </a:pPr>
            <a:r>
              <a:rPr lang="en-US" b="1" dirty="0">
                <a:latin typeface="Arial" panose="020B0604020202020204" pitchFamily="34" charset="0"/>
                <a:cs typeface="Arial" panose="020B0604020202020204" pitchFamily="34" charset="0"/>
              </a:rPr>
              <a:t>SHASHI KIRAN MURUGESAN</a:t>
            </a:r>
          </a:p>
          <a:p>
            <a:pPr algn="ctr">
              <a:lnSpc>
                <a:spcPct val="90000"/>
              </a:lnSpc>
            </a:pPr>
            <a:r>
              <a:rPr lang="en-US" b="1" dirty="0">
                <a:latin typeface="Arial" panose="020B0604020202020204" pitchFamily="34" charset="0"/>
                <a:cs typeface="Arial" panose="020B0604020202020204" pitchFamily="34" charset="0"/>
              </a:rPr>
              <a:t>001857286</a:t>
            </a:r>
            <a:endParaRPr lang="en-IN" b="1" dirty="0"/>
          </a:p>
        </p:txBody>
      </p:sp>
      <p:sp>
        <p:nvSpPr>
          <p:cNvPr id="11" name="TextBox 10">
            <a:extLst>
              <a:ext uri="{FF2B5EF4-FFF2-40B4-BE49-F238E27FC236}">
                <a16:creationId xmlns:a16="http://schemas.microsoft.com/office/drawing/2014/main" id="{F94BB3BF-8C7A-47B8-A7DC-A261E59CC4C0}"/>
              </a:ext>
            </a:extLst>
          </p:cNvPr>
          <p:cNvSpPr txBox="1"/>
          <p:nvPr/>
        </p:nvSpPr>
        <p:spPr>
          <a:xfrm>
            <a:off x="5579165" y="4774071"/>
            <a:ext cx="4825695" cy="590931"/>
          </a:xfrm>
          <a:prstGeom prst="rect">
            <a:avLst/>
          </a:prstGeom>
          <a:noFill/>
        </p:spPr>
        <p:txBody>
          <a:bodyPr wrap="square" rtlCol="0">
            <a:spAutoFit/>
          </a:bodyPr>
          <a:lstStyle/>
          <a:p>
            <a:pPr algn="ctr">
              <a:lnSpc>
                <a:spcPct val="90000"/>
              </a:lnSpc>
            </a:pPr>
            <a:r>
              <a:rPr lang="en-US" b="1" dirty="0">
                <a:latin typeface="Arial" panose="020B0604020202020204" pitchFamily="34" charset="0"/>
                <a:cs typeface="Arial" panose="020B0604020202020204" pitchFamily="34" charset="0"/>
              </a:rPr>
              <a:t>VIVEK KOLI</a:t>
            </a:r>
          </a:p>
          <a:p>
            <a:pPr algn="ctr">
              <a:lnSpc>
                <a:spcPct val="90000"/>
              </a:lnSpc>
            </a:pPr>
            <a:r>
              <a:rPr lang="en-US" b="1" dirty="0">
                <a:latin typeface="Arial" panose="020B0604020202020204" pitchFamily="34" charset="0"/>
                <a:cs typeface="Arial" panose="020B0604020202020204" pitchFamily="34" charset="0"/>
              </a:rPr>
              <a:t>001363809</a:t>
            </a:r>
            <a:endParaRPr lang="en-IN" b="1" dirty="0"/>
          </a:p>
        </p:txBody>
      </p:sp>
      <p:sp>
        <p:nvSpPr>
          <p:cNvPr id="12" name="TextBox 11">
            <a:extLst>
              <a:ext uri="{FF2B5EF4-FFF2-40B4-BE49-F238E27FC236}">
                <a16:creationId xmlns:a16="http://schemas.microsoft.com/office/drawing/2014/main" id="{9ED1B009-A8BB-4D99-81F6-610B614EF71E}"/>
              </a:ext>
            </a:extLst>
          </p:cNvPr>
          <p:cNvSpPr txBox="1"/>
          <p:nvPr/>
        </p:nvSpPr>
        <p:spPr>
          <a:xfrm>
            <a:off x="753471" y="4019779"/>
            <a:ext cx="4825695" cy="590931"/>
          </a:xfrm>
          <a:prstGeom prst="rect">
            <a:avLst/>
          </a:prstGeom>
          <a:noFill/>
        </p:spPr>
        <p:txBody>
          <a:bodyPr wrap="square" rtlCol="0">
            <a:spAutoFit/>
          </a:bodyPr>
          <a:lstStyle/>
          <a:p>
            <a:pPr algn="ctr">
              <a:lnSpc>
                <a:spcPct val="90000"/>
              </a:lnSpc>
            </a:pPr>
            <a:r>
              <a:rPr lang="en-US" b="1" dirty="0">
                <a:latin typeface="Arial" panose="020B0604020202020204" pitchFamily="34" charset="0"/>
                <a:cs typeface="Arial" panose="020B0604020202020204" pitchFamily="34" charset="0"/>
              </a:rPr>
              <a:t>ATULYA SHARMA</a:t>
            </a:r>
          </a:p>
          <a:p>
            <a:pPr algn="ctr">
              <a:lnSpc>
                <a:spcPct val="90000"/>
              </a:lnSpc>
            </a:pPr>
            <a:r>
              <a:rPr lang="en-US" b="1" dirty="0">
                <a:latin typeface="Arial" panose="020B0604020202020204" pitchFamily="34" charset="0"/>
                <a:cs typeface="Arial" panose="020B0604020202020204" pitchFamily="34" charset="0"/>
              </a:rPr>
              <a:t>001306609</a:t>
            </a:r>
            <a:endParaRPr lang="en-IN" b="1" dirty="0"/>
          </a:p>
        </p:txBody>
      </p:sp>
    </p:spTree>
    <p:extLst>
      <p:ext uri="{BB962C8B-B14F-4D97-AF65-F5344CB8AC3E}">
        <p14:creationId xmlns:p14="http://schemas.microsoft.com/office/powerpoint/2010/main" val="386644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STORED PROCEDURE</a:t>
            </a:r>
          </a:p>
        </p:txBody>
      </p:sp>
      <p:pic>
        <p:nvPicPr>
          <p:cNvPr id="9" name="Content Placeholder 4">
            <a:extLst>
              <a:ext uri="{FF2B5EF4-FFF2-40B4-BE49-F238E27FC236}">
                <a16:creationId xmlns:a16="http://schemas.microsoft.com/office/drawing/2014/main" id="{CCAEEF71-A048-4E0C-920D-070C49D47FCB}"/>
              </a:ext>
            </a:extLst>
          </p:cNvPr>
          <p:cNvPicPr>
            <a:picLocks noChangeAspect="1"/>
          </p:cNvPicPr>
          <p:nvPr/>
        </p:nvPicPr>
        <p:blipFill rotWithShape="1">
          <a:blip r:embed="rId2"/>
          <a:srcRect l="7997" t="15010" r="18420" b="25037"/>
          <a:stretch/>
        </p:blipFill>
        <p:spPr>
          <a:xfrm>
            <a:off x="0" y="815788"/>
            <a:ext cx="12192000" cy="6042211"/>
          </a:xfrm>
          <a:prstGeom prst="rect">
            <a:avLst/>
          </a:prstGeom>
        </p:spPr>
      </p:pic>
    </p:spTree>
    <p:extLst>
      <p:ext uri="{BB962C8B-B14F-4D97-AF65-F5344CB8AC3E}">
        <p14:creationId xmlns:p14="http://schemas.microsoft.com/office/powerpoint/2010/main" val="409764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STORED PROCEDURE</a:t>
            </a:r>
          </a:p>
        </p:txBody>
      </p:sp>
      <p:pic>
        <p:nvPicPr>
          <p:cNvPr id="4" name="Picture 3">
            <a:extLst>
              <a:ext uri="{FF2B5EF4-FFF2-40B4-BE49-F238E27FC236}">
                <a16:creationId xmlns:a16="http://schemas.microsoft.com/office/drawing/2014/main" id="{C14307BF-8B4B-4255-95EC-E72F1FDD64B5}"/>
              </a:ext>
            </a:extLst>
          </p:cNvPr>
          <p:cNvPicPr>
            <a:picLocks noChangeAspect="1"/>
          </p:cNvPicPr>
          <p:nvPr/>
        </p:nvPicPr>
        <p:blipFill rotWithShape="1">
          <a:blip r:embed="rId2"/>
          <a:srcRect l="8309" t="26470" r="41029" b="25099"/>
          <a:stretch/>
        </p:blipFill>
        <p:spPr>
          <a:xfrm>
            <a:off x="0" y="797859"/>
            <a:ext cx="12191999" cy="6060141"/>
          </a:xfrm>
          <a:prstGeom prst="rect">
            <a:avLst/>
          </a:prstGeom>
        </p:spPr>
      </p:pic>
    </p:spTree>
    <p:extLst>
      <p:ext uri="{BB962C8B-B14F-4D97-AF65-F5344CB8AC3E}">
        <p14:creationId xmlns:p14="http://schemas.microsoft.com/office/powerpoint/2010/main" val="233568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STORED PROCEDURE</a:t>
            </a:r>
          </a:p>
        </p:txBody>
      </p:sp>
      <p:pic>
        <p:nvPicPr>
          <p:cNvPr id="5" name="Content Placeholder 3">
            <a:extLst>
              <a:ext uri="{FF2B5EF4-FFF2-40B4-BE49-F238E27FC236}">
                <a16:creationId xmlns:a16="http://schemas.microsoft.com/office/drawing/2014/main" id="{BDE30920-3F06-43C0-9821-B6360C9152DA}"/>
              </a:ext>
            </a:extLst>
          </p:cNvPr>
          <p:cNvPicPr>
            <a:picLocks noChangeAspect="1"/>
          </p:cNvPicPr>
          <p:nvPr/>
        </p:nvPicPr>
        <p:blipFill rotWithShape="1">
          <a:blip r:embed="rId2"/>
          <a:srcRect l="9605" t="23806" r="20288" b="15064"/>
          <a:stretch/>
        </p:blipFill>
        <p:spPr>
          <a:xfrm>
            <a:off x="1" y="708212"/>
            <a:ext cx="12192000" cy="6149788"/>
          </a:xfrm>
          <a:prstGeom prst="rect">
            <a:avLst/>
          </a:prstGeom>
        </p:spPr>
      </p:pic>
    </p:spTree>
    <p:extLst>
      <p:ext uri="{BB962C8B-B14F-4D97-AF65-F5344CB8AC3E}">
        <p14:creationId xmlns:p14="http://schemas.microsoft.com/office/powerpoint/2010/main" val="186172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STORED PROCEDURE</a:t>
            </a:r>
          </a:p>
        </p:txBody>
      </p:sp>
      <p:pic>
        <p:nvPicPr>
          <p:cNvPr id="4" name="Picture 3">
            <a:extLst>
              <a:ext uri="{FF2B5EF4-FFF2-40B4-BE49-F238E27FC236}">
                <a16:creationId xmlns:a16="http://schemas.microsoft.com/office/drawing/2014/main" id="{74880832-B9B5-4C89-9866-E08C016A1382}"/>
              </a:ext>
            </a:extLst>
          </p:cNvPr>
          <p:cNvPicPr>
            <a:picLocks noChangeAspect="1"/>
          </p:cNvPicPr>
          <p:nvPr/>
        </p:nvPicPr>
        <p:blipFill rotWithShape="1">
          <a:blip r:embed="rId2"/>
          <a:srcRect l="8787" t="19281" r="32095" b="15295"/>
          <a:stretch/>
        </p:blipFill>
        <p:spPr>
          <a:xfrm>
            <a:off x="0" y="658906"/>
            <a:ext cx="12191999" cy="6199094"/>
          </a:xfrm>
          <a:prstGeom prst="rect">
            <a:avLst/>
          </a:prstGeom>
        </p:spPr>
      </p:pic>
    </p:spTree>
    <p:extLst>
      <p:ext uri="{BB962C8B-B14F-4D97-AF65-F5344CB8AC3E}">
        <p14:creationId xmlns:p14="http://schemas.microsoft.com/office/powerpoint/2010/main" val="263562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TRIGGERS</a:t>
            </a:r>
          </a:p>
        </p:txBody>
      </p:sp>
      <p:pic>
        <p:nvPicPr>
          <p:cNvPr id="5" name="Content Placeholder 3">
            <a:extLst>
              <a:ext uri="{FF2B5EF4-FFF2-40B4-BE49-F238E27FC236}">
                <a16:creationId xmlns:a16="http://schemas.microsoft.com/office/drawing/2014/main" id="{A935133F-B3AA-454D-8681-D0DD43F3F63A}"/>
              </a:ext>
            </a:extLst>
          </p:cNvPr>
          <p:cNvPicPr>
            <a:picLocks noChangeAspect="1"/>
          </p:cNvPicPr>
          <p:nvPr/>
        </p:nvPicPr>
        <p:blipFill rotWithShape="1">
          <a:blip r:embed="rId2"/>
          <a:srcRect l="9585" t="18743" r="5151" b="24580"/>
          <a:stretch/>
        </p:blipFill>
        <p:spPr>
          <a:xfrm>
            <a:off x="0" y="645458"/>
            <a:ext cx="12191999" cy="6212541"/>
          </a:xfrm>
          <a:prstGeom prst="rect">
            <a:avLst/>
          </a:prstGeom>
        </p:spPr>
      </p:pic>
    </p:spTree>
    <p:extLst>
      <p:ext uri="{BB962C8B-B14F-4D97-AF65-F5344CB8AC3E}">
        <p14:creationId xmlns:p14="http://schemas.microsoft.com/office/powerpoint/2010/main" val="199345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TRIGGERS</a:t>
            </a:r>
          </a:p>
        </p:txBody>
      </p:sp>
      <p:pic>
        <p:nvPicPr>
          <p:cNvPr id="4" name="Picture 3">
            <a:extLst>
              <a:ext uri="{FF2B5EF4-FFF2-40B4-BE49-F238E27FC236}">
                <a16:creationId xmlns:a16="http://schemas.microsoft.com/office/drawing/2014/main" id="{4007CB63-BB1A-477D-A74C-5F6086717223}"/>
              </a:ext>
            </a:extLst>
          </p:cNvPr>
          <p:cNvPicPr>
            <a:picLocks noChangeAspect="1"/>
          </p:cNvPicPr>
          <p:nvPr/>
        </p:nvPicPr>
        <p:blipFill rotWithShape="1">
          <a:blip r:embed="rId2"/>
          <a:srcRect l="8456" t="20654" r="38235" b="16078"/>
          <a:stretch/>
        </p:blipFill>
        <p:spPr>
          <a:xfrm>
            <a:off x="0" y="708212"/>
            <a:ext cx="12191999" cy="6149788"/>
          </a:xfrm>
          <a:prstGeom prst="rect">
            <a:avLst/>
          </a:prstGeom>
        </p:spPr>
      </p:pic>
    </p:spTree>
    <p:extLst>
      <p:ext uri="{BB962C8B-B14F-4D97-AF65-F5344CB8AC3E}">
        <p14:creationId xmlns:p14="http://schemas.microsoft.com/office/powerpoint/2010/main" val="282249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VIEWS</a:t>
            </a:r>
          </a:p>
        </p:txBody>
      </p:sp>
      <p:pic>
        <p:nvPicPr>
          <p:cNvPr id="3" name="Picture 2">
            <a:extLst>
              <a:ext uri="{FF2B5EF4-FFF2-40B4-BE49-F238E27FC236}">
                <a16:creationId xmlns:a16="http://schemas.microsoft.com/office/drawing/2014/main" id="{622EEB24-87C2-4EF1-AA67-4B0E4F690F1B}"/>
              </a:ext>
            </a:extLst>
          </p:cNvPr>
          <p:cNvPicPr>
            <a:picLocks noChangeAspect="1"/>
          </p:cNvPicPr>
          <p:nvPr/>
        </p:nvPicPr>
        <p:blipFill rotWithShape="1">
          <a:blip r:embed="rId2"/>
          <a:srcRect l="8273" t="29070" r="29291" b="27560"/>
          <a:stretch/>
        </p:blipFill>
        <p:spPr>
          <a:xfrm>
            <a:off x="0" y="796566"/>
            <a:ext cx="12192000" cy="6061434"/>
          </a:xfrm>
          <a:prstGeom prst="rect">
            <a:avLst/>
          </a:prstGeom>
        </p:spPr>
      </p:pic>
    </p:spTree>
    <p:extLst>
      <p:ext uri="{BB962C8B-B14F-4D97-AF65-F5344CB8AC3E}">
        <p14:creationId xmlns:p14="http://schemas.microsoft.com/office/powerpoint/2010/main" val="84219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FUNCTIONS</a:t>
            </a:r>
          </a:p>
        </p:txBody>
      </p:sp>
      <p:pic>
        <p:nvPicPr>
          <p:cNvPr id="3" name="Picture 2">
            <a:extLst>
              <a:ext uri="{FF2B5EF4-FFF2-40B4-BE49-F238E27FC236}">
                <a16:creationId xmlns:a16="http://schemas.microsoft.com/office/drawing/2014/main" id="{FD9B5909-B4DB-4511-8504-3F7400ADFC14}"/>
              </a:ext>
            </a:extLst>
          </p:cNvPr>
          <p:cNvPicPr>
            <a:picLocks noChangeAspect="1"/>
          </p:cNvPicPr>
          <p:nvPr/>
        </p:nvPicPr>
        <p:blipFill rotWithShape="1">
          <a:blip r:embed="rId2"/>
          <a:srcRect l="8312" t="27010" b="15670"/>
          <a:stretch/>
        </p:blipFill>
        <p:spPr>
          <a:xfrm>
            <a:off x="1" y="708212"/>
            <a:ext cx="12192000" cy="6149788"/>
          </a:xfrm>
          <a:prstGeom prst="rect">
            <a:avLst/>
          </a:prstGeom>
        </p:spPr>
      </p:pic>
    </p:spTree>
    <p:extLst>
      <p:ext uri="{BB962C8B-B14F-4D97-AF65-F5344CB8AC3E}">
        <p14:creationId xmlns:p14="http://schemas.microsoft.com/office/powerpoint/2010/main" val="326782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FUNCTIONS</a:t>
            </a:r>
          </a:p>
        </p:txBody>
      </p:sp>
      <p:pic>
        <p:nvPicPr>
          <p:cNvPr id="5" name="Picture 4">
            <a:extLst>
              <a:ext uri="{FF2B5EF4-FFF2-40B4-BE49-F238E27FC236}">
                <a16:creationId xmlns:a16="http://schemas.microsoft.com/office/drawing/2014/main" id="{3BACE532-F644-49CE-8DC9-0342B2B793CE}"/>
              </a:ext>
            </a:extLst>
          </p:cNvPr>
          <p:cNvPicPr>
            <a:picLocks noChangeAspect="1"/>
          </p:cNvPicPr>
          <p:nvPr/>
        </p:nvPicPr>
        <p:blipFill rotWithShape="1">
          <a:blip r:embed="rId2"/>
          <a:srcRect l="8505" t="28248" r="9881" b="41100"/>
          <a:stretch/>
        </p:blipFill>
        <p:spPr>
          <a:xfrm>
            <a:off x="0" y="655163"/>
            <a:ext cx="12192000" cy="6202837"/>
          </a:xfrm>
          <a:prstGeom prst="rect">
            <a:avLst/>
          </a:prstGeom>
        </p:spPr>
      </p:pic>
    </p:spTree>
    <p:extLst>
      <p:ext uri="{BB962C8B-B14F-4D97-AF65-F5344CB8AC3E}">
        <p14:creationId xmlns:p14="http://schemas.microsoft.com/office/powerpoint/2010/main" val="356302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51D7-FA98-46AA-AE33-4A530A2B31FC}"/>
              </a:ext>
            </a:extLst>
          </p:cNvPr>
          <p:cNvSpPr>
            <a:spLocks noGrp="1"/>
          </p:cNvSpPr>
          <p:nvPr>
            <p:ph type="title"/>
          </p:nvPr>
        </p:nvSpPr>
        <p:spPr>
          <a:xfrm>
            <a:off x="0" y="0"/>
            <a:ext cx="12192000" cy="669303"/>
          </a:xfrm>
        </p:spPr>
        <p:txBody>
          <a:bodyPr>
            <a:normAutofit/>
          </a:bodyPr>
          <a:lstStyle/>
          <a:p>
            <a:r>
              <a:rPr lang="en-US" dirty="0">
                <a:solidFill>
                  <a:schemeClr val="tx1"/>
                </a:solidFill>
                <a:latin typeface="Arial" panose="020B0604020202020204" pitchFamily="34" charset="0"/>
                <a:cs typeface="Arial" panose="020B0604020202020204" pitchFamily="34" charset="0"/>
              </a:rPr>
              <a:t>INDEX</a:t>
            </a:r>
            <a:endParaRPr lang="en-US" dirty="0"/>
          </a:p>
        </p:txBody>
      </p:sp>
      <p:pic>
        <p:nvPicPr>
          <p:cNvPr id="5" name="Picture 4">
            <a:extLst>
              <a:ext uri="{FF2B5EF4-FFF2-40B4-BE49-F238E27FC236}">
                <a16:creationId xmlns:a16="http://schemas.microsoft.com/office/drawing/2014/main" id="{070B17ED-16C7-4CE6-83BE-9D7A45CFAD0A}"/>
              </a:ext>
            </a:extLst>
          </p:cNvPr>
          <p:cNvPicPr>
            <a:picLocks noChangeAspect="1"/>
          </p:cNvPicPr>
          <p:nvPr/>
        </p:nvPicPr>
        <p:blipFill rotWithShape="1">
          <a:blip r:embed="rId2"/>
          <a:srcRect l="9935" t="36482" r="3737" b="26472"/>
          <a:stretch/>
        </p:blipFill>
        <p:spPr>
          <a:xfrm>
            <a:off x="0" y="919113"/>
            <a:ext cx="12192000" cy="5938887"/>
          </a:xfrm>
          <a:prstGeom prst="rect">
            <a:avLst/>
          </a:prstGeom>
        </p:spPr>
      </p:pic>
    </p:spTree>
    <p:extLst>
      <p:ext uri="{BB962C8B-B14F-4D97-AF65-F5344CB8AC3E}">
        <p14:creationId xmlns:p14="http://schemas.microsoft.com/office/powerpoint/2010/main" val="40774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103312" y="452718"/>
            <a:ext cx="8947522" cy="1400530"/>
          </a:xfrm>
        </p:spPr>
        <p:txBody>
          <a:bodyPr anchor="ctr">
            <a:normAutofit/>
          </a:bodyPr>
          <a:lstStyle/>
          <a:p>
            <a:r>
              <a:rPr lang="en-IN" dirty="0">
                <a:solidFill>
                  <a:schemeClr val="tx1"/>
                </a:solidFill>
                <a:latin typeface="Arial" panose="020B0604020202020204" pitchFamily="34" charset="0"/>
                <a:cs typeface="Arial" panose="020B0604020202020204" pitchFamily="34" charset="0"/>
              </a:rPr>
              <a:t>PROBLEM STATEMENT</a:t>
            </a:r>
            <a:endParaRPr lang="en-US" dirty="0">
              <a:solidFill>
                <a:schemeClr val="tx1"/>
              </a:solidFill>
              <a:latin typeface="Arial" panose="020B0604020202020204" pitchFamily="34" charset="0"/>
              <a:cs typeface="Arial" panose="020B0604020202020204" pitchFamily="34" charset="0"/>
            </a:endParaRPr>
          </a:p>
        </p:txBody>
      </p:sp>
      <p:sp>
        <p:nvSpPr>
          <p:cNvPr id="14" name="Content Placeholder 13"/>
          <p:cNvSpPr>
            <a:spLocks noGrp="1"/>
          </p:cNvSpPr>
          <p:nvPr>
            <p:ph sz="quarter" idx="13"/>
          </p:nvPr>
        </p:nvSpPr>
        <p:spPr>
          <a:xfrm>
            <a:off x="1103312" y="2763520"/>
            <a:ext cx="8946541" cy="3484879"/>
          </a:xfrm>
        </p:spPr>
        <p:txBody>
          <a:bodyPr>
            <a:normAutofit fontScale="85000" lnSpcReduction="10000"/>
          </a:bodyPr>
          <a:lstStyle/>
          <a:p>
            <a:pPr algn="just">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rPr>
              <a:t>Restaurant is a kind of business that serves people all over world with ready-made food. Currently this industry is going on with lot of flare. People feel more comfortable with lot of variations in the selection and consumption of their food in their busy life</a:t>
            </a:r>
          </a:p>
          <a:p>
            <a:pPr algn="just">
              <a:lnSpc>
                <a:spcPct val="150000"/>
              </a:lnSpc>
              <a:buFont typeface="Wingdings" panose="05000000000000000000" pitchFamily="2" charset="2"/>
              <a:buChar char="Ø"/>
            </a:pPr>
            <a:r>
              <a:rPr lang="en-US" dirty="0">
                <a:latin typeface="Arial" panose="020B0604020202020204" pitchFamily="34" charset="0"/>
                <a:cs typeface="Arial" panose="020B0604020202020204" pitchFamily="34" charset="0"/>
              </a:rPr>
              <a:t>Restaurants face a lot of inefficiency problems like, order miscommunication, unavailability of raw ingredients, and excessive customer wait time in terms of both reserving a table to getting food late. All of this is a result of human error and paper based data management system</a:t>
            </a:r>
          </a:p>
          <a:p>
            <a:pPr marL="0" indent="0" algn="just">
              <a:lnSpc>
                <a:spcPct val="150000"/>
              </a:lnSpc>
              <a:buNone/>
            </a:pPr>
            <a:endParaRPr lang="en-US" dirty="0">
              <a:latin typeface="Arial" panose="020B0604020202020204" pitchFamily="34" charset="0"/>
              <a:cs typeface="Arial" panose="020B0604020202020204" pitchFamily="34" charset="0"/>
            </a:endParaRPr>
          </a:p>
          <a:p>
            <a:pPr marL="0" lvl="0" indent="0">
              <a:buNone/>
            </a:pPr>
            <a:endParaRPr lang="en-US" dirty="0"/>
          </a:p>
        </p:txBody>
      </p:sp>
    </p:spTree>
    <p:extLst>
      <p:ext uri="{BB962C8B-B14F-4D97-AF65-F5344CB8AC3E}">
        <p14:creationId xmlns:p14="http://schemas.microsoft.com/office/powerpoint/2010/main" val="8335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69DDF9-65B6-4629-871F-7917BF80D5D4}"/>
              </a:ext>
            </a:extLst>
          </p:cNvPr>
          <p:cNvSpPr>
            <a:spLocks noGrp="1"/>
          </p:cNvSpPr>
          <p:nvPr>
            <p:ph type="title"/>
          </p:nvPr>
        </p:nvSpPr>
        <p:spPr>
          <a:xfrm>
            <a:off x="919119" y="2943775"/>
            <a:ext cx="10353762" cy="970450"/>
          </a:xfrm>
        </p:spPr>
        <p:txBody>
          <a:bodyPr>
            <a:noAutofit/>
          </a:bodyPr>
          <a:lstStyle/>
          <a:p>
            <a:r>
              <a:rPr lang="en-IN" sz="6000" dirty="0"/>
              <a:t>POWER BI</a:t>
            </a:r>
          </a:p>
        </p:txBody>
      </p:sp>
    </p:spTree>
    <p:extLst>
      <p:ext uri="{BB962C8B-B14F-4D97-AF65-F5344CB8AC3E}">
        <p14:creationId xmlns:p14="http://schemas.microsoft.com/office/powerpoint/2010/main" val="161918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8E39-EA49-41DB-BA88-6ABB80F18351}"/>
              </a:ext>
            </a:extLst>
          </p:cNvPr>
          <p:cNvSpPr>
            <a:spLocks noGrp="1"/>
          </p:cNvSpPr>
          <p:nvPr>
            <p:ph type="title"/>
          </p:nvPr>
        </p:nvSpPr>
        <p:spPr/>
        <p:txBody>
          <a:bodyPr/>
          <a:lstStyle/>
          <a:p>
            <a:r>
              <a:rPr lang="en-IN" dirty="0"/>
              <a:t>BEST CASHIER</a:t>
            </a:r>
          </a:p>
        </p:txBody>
      </p:sp>
      <p:pic>
        <p:nvPicPr>
          <p:cNvPr id="3" name="Picture 2">
            <a:extLst>
              <a:ext uri="{FF2B5EF4-FFF2-40B4-BE49-F238E27FC236}">
                <a16:creationId xmlns:a16="http://schemas.microsoft.com/office/drawing/2014/main" id="{759C823E-5B51-4640-BB73-9A8114CD81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3795" y="1698172"/>
            <a:ext cx="10353762" cy="4717142"/>
          </a:xfrm>
          <a:prstGeom prst="rect">
            <a:avLst/>
          </a:prstGeom>
          <a:noFill/>
        </p:spPr>
      </p:pic>
    </p:spTree>
    <p:extLst>
      <p:ext uri="{BB962C8B-B14F-4D97-AF65-F5344CB8AC3E}">
        <p14:creationId xmlns:p14="http://schemas.microsoft.com/office/powerpoint/2010/main" val="348303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0E36-2714-4E83-A2B4-9426403C1FAC}"/>
              </a:ext>
            </a:extLst>
          </p:cNvPr>
          <p:cNvSpPr>
            <a:spLocks noGrp="1"/>
          </p:cNvSpPr>
          <p:nvPr>
            <p:ph type="title"/>
          </p:nvPr>
        </p:nvSpPr>
        <p:spPr/>
        <p:txBody>
          <a:bodyPr/>
          <a:lstStyle/>
          <a:p>
            <a:r>
              <a:rPr lang="en-IN" dirty="0"/>
              <a:t>BEST CASHIER</a:t>
            </a:r>
          </a:p>
        </p:txBody>
      </p:sp>
      <p:pic>
        <p:nvPicPr>
          <p:cNvPr id="3" name="Picture 2">
            <a:extLst>
              <a:ext uri="{FF2B5EF4-FFF2-40B4-BE49-F238E27FC236}">
                <a16:creationId xmlns:a16="http://schemas.microsoft.com/office/drawing/2014/main" id="{0D9BFAFA-B0E9-4EF3-9E7F-DFE48449191A}"/>
              </a:ext>
            </a:extLst>
          </p:cNvPr>
          <p:cNvPicPr/>
          <p:nvPr/>
        </p:nvPicPr>
        <p:blipFill rotWithShape="1">
          <a:blip r:embed="rId2" cstate="print">
            <a:extLst>
              <a:ext uri="{28A0092B-C50C-407E-A947-70E740481C1C}">
                <a14:useLocalDpi xmlns:a14="http://schemas.microsoft.com/office/drawing/2010/main" val="0"/>
              </a:ext>
            </a:extLst>
          </a:blip>
          <a:srcRect t="15955" r="36352" b="11111"/>
          <a:stretch/>
        </p:blipFill>
        <p:spPr bwMode="auto">
          <a:xfrm>
            <a:off x="2002971" y="1928812"/>
            <a:ext cx="8708571" cy="43195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1288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ED714-F235-4F3B-AF37-D48F3A6D3080}"/>
              </a:ext>
            </a:extLst>
          </p:cNvPr>
          <p:cNvSpPr>
            <a:spLocks noGrp="1"/>
          </p:cNvSpPr>
          <p:nvPr>
            <p:ph type="title"/>
          </p:nvPr>
        </p:nvSpPr>
        <p:spPr/>
        <p:txBody>
          <a:bodyPr/>
          <a:lstStyle/>
          <a:p>
            <a:r>
              <a:rPr lang="en-IN" dirty="0"/>
              <a:t>BEST CHEF</a:t>
            </a:r>
          </a:p>
        </p:txBody>
      </p:sp>
      <p:pic>
        <p:nvPicPr>
          <p:cNvPr id="3" name="Picture 2">
            <a:extLst>
              <a:ext uri="{FF2B5EF4-FFF2-40B4-BE49-F238E27FC236}">
                <a16:creationId xmlns:a16="http://schemas.microsoft.com/office/drawing/2014/main" id="{C1400647-1324-4E19-87A6-25F0593DB120}"/>
              </a:ext>
            </a:extLst>
          </p:cNvPr>
          <p:cNvPicPr/>
          <p:nvPr/>
        </p:nvPicPr>
        <p:blipFill rotWithShape="1">
          <a:blip r:embed="rId2" cstate="print">
            <a:extLst>
              <a:ext uri="{28A0092B-C50C-407E-A947-70E740481C1C}">
                <a14:useLocalDpi xmlns:a14="http://schemas.microsoft.com/office/drawing/2010/main" val="0"/>
              </a:ext>
            </a:extLst>
          </a:blip>
          <a:srcRect l="222" t="16198" r="36333" b="10518"/>
          <a:stretch/>
        </p:blipFill>
        <p:spPr bwMode="auto">
          <a:xfrm>
            <a:off x="913796" y="1933574"/>
            <a:ext cx="10353762" cy="43148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42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7502-C953-46DF-9952-AEA00C81A7BF}"/>
              </a:ext>
            </a:extLst>
          </p:cNvPr>
          <p:cNvSpPr>
            <a:spLocks noGrp="1"/>
          </p:cNvSpPr>
          <p:nvPr>
            <p:ph type="title"/>
          </p:nvPr>
        </p:nvSpPr>
        <p:spPr/>
        <p:txBody>
          <a:bodyPr/>
          <a:lstStyle/>
          <a:p>
            <a:r>
              <a:rPr lang="en-IN" dirty="0"/>
              <a:t>BEST MANAGER</a:t>
            </a:r>
          </a:p>
        </p:txBody>
      </p:sp>
      <p:pic>
        <p:nvPicPr>
          <p:cNvPr id="3" name="Picture 2">
            <a:extLst>
              <a:ext uri="{FF2B5EF4-FFF2-40B4-BE49-F238E27FC236}">
                <a16:creationId xmlns:a16="http://schemas.microsoft.com/office/drawing/2014/main" id="{3A8E6FC5-282E-466C-A520-43824985BA9C}"/>
              </a:ext>
            </a:extLst>
          </p:cNvPr>
          <p:cNvPicPr/>
          <p:nvPr/>
        </p:nvPicPr>
        <p:blipFill rotWithShape="1">
          <a:blip r:embed="rId2" cstate="print">
            <a:extLst>
              <a:ext uri="{28A0092B-C50C-407E-A947-70E740481C1C}">
                <a14:useLocalDpi xmlns:a14="http://schemas.microsoft.com/office/drawing/2010/main" val="0"/>
              </a:ext>
            </a:extLst>
          </a:blip>
          <a:srcRect t="16639" r="36410" b="10655"/>
          <a:stretch/>
        </p:blipFill>
        <p:spPr bwMode="auto">
          <a:xfrm>
            <a:off x="913795" y="1947863"/>
            <a:ext cx="10353761" cy="43005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994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B28D-11B1-4006-84AA-1E33C01B0224}"/>
              </a:ext>
            </a:extLst>
          </p:cNvPr>
          <p:cNvSpPr>
            <a:spLocks noGrp="1"/>
          </p:cNvSpPr>
          <p:nvPr>
            <p:ph type="title"/>
          </p:nvPr>
        </p:nvSpPr>
        <p:spPr/>
        <p:txBody>
          <a:bodyPr/>
          <a:lstStyle/>
          <a:p>
            <a:r>
              <a:rPr lang="en-IN" dirty="0"/>
              <a:t>BEST WAITER</a:t>
            </a:r>
          </a:p>
        </p:txBody>
      </p:sp>
      <p:pic>
        <p:nvPicPr>
          <p:cNvPr id="3" name="Picture 2">
            <a:extLst>
              <a:ext uri="{FF2B5EF4-FFF2-40B4-BE49-F238E27FC236}">
                <a16:creationId xmlns:a16="http://schemas.microsoft.com/office/drawing/2014/main" id="{50F6F625-FFF7-4E4A-95BD-B091B43A3707}"/>
              </a:ext>
            </a:extLst>
          </p:cNvPr>
          <p:cNvPicPr/>
          <p:nvPr/>
        </p:nvPicPr>
        <p:blipFill rotWithShape="1">
          <a:blip r:embed="rId2" cstate="print">
            <a:extLst>
              <a:ext uri="{28A0092B-C50C-407E-A947-70E740481C1C}">
                <a14:useLocalDpi xmlns:a14="http://schemas.microsoft.com/office/drawing/2010/main" val="0"/>
              </a:ext>
            </a:extLst>
          </a:blip>
          <a:srcRect t="15747" r="36450" b="10520"/>
          <a:stretch/>
        </p:blipFill>
        <p:spPr bwMode="auto">
          <a:xfrm>
            <a:off x="913796" y="1896745"/>
            <a:ext cx="10353762" cy="43516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567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CC84F-C2F5-4DF6-ACD6-EE4489D820E1}"/>
              </a:ext>
            </a:extLst>
          </p:cNvPr>
          <p:cNvSpPr>
            <a:spLocks noGrp="1"/>
          </p:cNvSpPr>
          <p:nvPr>
            <p:ph type="title"/>
          </p:nvPr>
        </p:nvSpPr>
        <p:spPr/>
        <p:txBody>
          <a:bodyPr>
            <a:normAutofit/>
          </a:bodyPr>
          <a:lstStyle/>
          <a:p>
            <a:r>
              <a:rPr lang="en-IN" dirty="0"/>
              <a:t>BEST RESTAURANT BY TOTAL CUSTOMERS</a:t>
            </a:r>
          </a:p>
        </p:txBody>
      </p:sp>
      <p:pic>
        <p:nvPicPr>
          <p:cNvPr id="3" name="Picture 2">
            <a:extLst>
              <a:ext uri="{FF2B5EF4-FFF2-40B4-BE49-F238E27FC236}">
                <a16:creationId xmlns:a16="http://schemas.microsoft.com/office/drawing/2014/main" id="{5B1EE1A0-7007-4CCA-8119-AC4BD9B770C5}"/>
              </a:ext>
            </a:extLst>
          </p:cNvPr>
          <p:cNvPicPr/>
          <p:nvPr/>
        </p:nvPicPr>
        <p:blipFill rotWithShape="1">
          <a:blip r:embed="rId2" cstate="print">
            <a:extLst>
              <a:ext uri="{28A0092B-C50C-407E-A947-70E740481C1C}">
                <a14:useLocalDpi xmlns:a14="http://schemas.microsoft.com/office/drawing/2010/main" val="0"/>
              </a:ext>
            </a:extLst>
          </a:blip>
          <a:srcRect t="15333" r="36703" b="10262"/>
          <a:stretch/>
        </p:blipFill>
        <p:spPr bwMode="auto">
          <a:xfrm>
            <a:off x="913795" y="1881187"/>
            <a:ext cx="10353762" cy="43672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6799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4556-AD1F-483F-9A33-0D9FFCB8FB5D}"/>
              </a:ext>
            </a:extLst>
          </p:cNvPr>
          <p:cNvSpPr>
            <a:spLocks noGrp="1"/>
          </p:cNvSpPr>
          <p:nvPr>
            <p:ph type="title"/>
          </p:nvPr>
        </p:nvSpPr>
        <p:spPr>
          <a:xfrm>
            <a:off x="919119" y="2943775"/>
            <a:ext cx="10353762" cy="970450"/>
          </a:xfrm>
        </p:spPr>
        <p:txBody>
          <a:bodyPr/>
          <a:lstStyle/>
          <a:p>
            <a:r>
              <a:rPr lang="en-IN" dirty="0"/>
              <a:t>RESTAURANTS BASED ON LOCATION</a:t>
            </a:r>
          </a:p>
        </p:txBody>
      </p:sp>
    </p:spTree>
    <p:extLst>
      <p:ext uri="{BB962C8B-B14F-4D97-AF65-F5344CB8AC3E}">
        <p14:creationId xmlns:p14="http://schemas.microsoft.com/office/powerpoint/2010/main" val="29253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CC4-EE1C-4FB6-9831-22E895DA9C4F}"/>
              </a:ext>
            </a:extLst>
          </p:cNvPr>
          <p:cNvSpPr>
            <a:spLocks noGrp="1"/>
          </p:cNvSpPr>
          <p:nvPr>
            <p:ph type="title"/>
          </p:nvPr>
        </p:nvSpPr>
        <p:spPr/>
        <p:txBody>
          <a:bodyPr/>
          <a:lstStyle/>
          <a:p>
            <a:r>
              <a:rPr lang="en-IN" dirty="0"/>
              <a:t>BOSTON</a:t>
            </a:r>
          </a:p>
        </p:txBody>
      </p:sp>
      <p:pic>
        <p:nvPicPr>
          <p:cNvPr id="3" name="Picture 2">
            <a:extLst>
              <a:ext uri="{FF2B5EF4-FFF2-40B4-BE49-F238E27FC236}">
                <a16:creationId xmlns:a16="http://schemas.microsoft.com/office/drawing/2014/main" id="{FCDC1626-9638-4AAE-ABA1-6E9F62C63BB2}"/>
              </a:ext>
            </a:extLst>
          </p:cNvPr>
          <p:cNvPicPr/>
          <p:nvPr/>
        </p:nvPicPr>
        <p:blipFill rotWithShape="1">
          <a:blip r:embed="rId2" cstate="print">
            <a:extLst>
              <a:ext uri="{28A0092B-C50C-407E-A947-70E740481C1C}">
                <a14:useLocalDpi xmlns:a14="http://schemas.microsoft.com/office/drawing/2010/main" val="0"/>
              </a:ext>
            </a:extLst>
          </a:blip>
          <a:srcRect t="15764" r="36539" b="9971"/>
          <a:stretch/>
        </p:blipFill>
        <p:spPr bwMode="auto">
          <a:xfrm>
            <a:off x="913796" y="1883727"/>
            <a:ext cx="10353762" cy="43646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059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05F6-454C-44DA-A8BF-B9941134985E}"/>
              </a:ext>
            </a:extLst>
          </p:cNvPr>
          <p:cNvSpPr>
            <a:spLocks noGrp="1"/>
          </p:cNvSpPr>
          <p:nvPr>
            <p:ph type="title"/>
          </p:nvPr>
        </p:nvSpPr>
        <p:spPr/>
        <p:txBody>
          <a:bodyPr/>
          <a:lstStyle/>
          <a:p>
            <a:r>
              <a:rPr lang="en-IN" dirty="0"/>
              <a:t>NORWOOD</a:t>
            </a:r>
          </a:p>
        </p:txBody>
      </p:sp>
      <p:pic>
        <p:nvPicPr>
          <p:cNvPr id="3" name="Picture 2">
            <a:extLst>
              <a:ext uri="{FF2B5EF4-FFF2-40B4-BE49-F238E27FC236}">
                <a16:creationId xmlns:a16="http://schemas.microsoft.com/office/drawing/2014/main" id="{FAAE7DB7-0815-42CC-A067-B7E64F0A59DC}"/>
              </a:ext>
            </a:extLst>
          </p:cNvPr>
          <p:cNvPicPr/>
          <p:nvPr/>
        </p:nvPicPr>
        <p:blipFill rotWithShape="1">
          <a:blip r:embed="rId2" cstate="print">
            <a:extLst>
              <a:ext uri="{28A0092B-C50C-407E-A947-70E740481C1C}">
                <a14:useLocalDpi xmlns:a14="http://schemas.microsoft.com/office/drawing/2010/main" val="0"/>
              </a:ext>
            </a:extLst>
          </a:blip>
          <a:srcRect t="15955" r="36218" b="11491"/>
          <a:stretch/>
        </p:blipFill>
        <p:spPr bwMode="auto">
          <a:xfrm>
            <a:off x="913795" y="1852613"/>
            <a:ext cx="10353762" cy="43957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280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EC92-1C5B-4195-B796-513BDEFCA5E3}"/>
              </a:ext>
            </a:extLst>
          </p:cNvPr>
          <p:cNvSpPr>
            <a:spLocks noGrp="1"/>
          </p:cNvSpPr>
          <p:nvPr>
            <p:ph type="title"/>
          </p:nvPr>
        </p:nvSpPr>
        <p:spPr>
          <a:xfrm>
            <a:off x="1103312" y="452718"/>
            <a:ext cx="8947522" cy="1400530"/>
          </a:xfrm>
        </p:spPr>
        <p:txBody>
          <a:bodyPr vert="horz" lIns="91440" tIns="45720" rIns="91440" bIns="45720" rtlCol="0" anchor="ctr">
            <a:normAutofit/>
          </a:bodyPr>
          <a:lstStyle/>
          <a:p>
            <a:r>
              <a:rPr lang="en-US" b="0" i="0" kern="1200" dirty="0">
                <a:solidFill>
                  <a:schemeClr val="tx1"/>
                </a:solidFill>
                <a:latin typeface="Arial" panose="020B0604020202020204" pitchFamily="34" charset="0"/>
                <a:cs typeface="Arial" panose="020B0604020202020204" pitchFamily="34" charset="0"/>
              </a:rPr>
              <a:t>SOLUTION TO THE PROBLEM</a:t>
            </a:r>
          </a:p>
        </p:txBody>
      </p:sp>
      <p:sp>
        <p:nvSpPr>
          <p:cNvPr id="3" name="Content Placeholder 2">
            <a:extLst>
              <a:ext uri="{FF2B5EF4-FFF2-40B4-BE49-F238E27FC236}">
                <a16:creationId xmlns:a16="http://schemas.microsoft.com/office/drawing/2014/main" id="{2E455590-0EDD-4B87-9E37-17665B94D08C}"/>
              </a:ext>
            </a:extLst>
          </p:cNvPr>
          <p:cNvSpPr>
            <a:spLocks noGrp="1"/>
          </p:cNvSpPr>
          <p:nvPr>
            <p:ph sz="quarter" idx="13"/>
          </p:nvPr>
        </p:nvSpPr>
        <p:spPr>
          <a:xfrm>
            <a:off x="1103312" y="2763520"/>
            <a:ext cx="8946541" cy="3484879"/>
          </a:xfrm>
        </p:spPr>
        <p:txBody>
          <a:bodyPr vert="horz" lIns="91440" tIns="45720" rIns="91440" bIns="45720" rtlCol="0">
            <a:normAutofit/>
          </a:bodyPr>
          <a:lstStyle/>
          <a:p>
            <a:pPr algn="just">
              <a:buClr>
                <a:schemeClr val="accent2"/>
              </a:buClr>
              <a:buFont typeface="Wingdings" panose="05000000000000000000" pitchFamily="2" charset="2"/>
              <a:buChar char="Ø"/>
            </a:pPr>
            <a:r>
              <a:rPr lang="en-US" dirty="0"/>
              <a:t>Using inventory management system to keep a record of ingredients and keeping a check on their freshness</a:t>
            </a:r>
          </a:p>
          <a:p>
            <a:pPr algn="just">
              <a:buClr>
                <a:schemeClr val="accent2"/>
              </a:buClr>
              <a:buFont typeface="Wingdings" panose="05000000000000000000" pitchFamily="2" charset="2"/>
              <a:buChar char="Ø"/>
            </a:pPr>
            <a:endParaRPr lang="en-US" dirty="0"/>
          </a:p>
          <a:p>
            <a:pPr algn="just">
              <a:buClr>
                <a:schemeClr val="accent2"/>
              </a:buClr>
              <a:buFont typeface="Wingdings" panose="05000000000000000000" pitchFamily="2" charset="2"/>
              <a:buChar char="Ø"/>
            </a:pPr>
            <a:r>
              <a:rPr lang="en-US" dirty="0"/>
              <a:t>Using employee database to keep records of employee</a:t>
            </a:r>
          </a:p>
          <a:p>
            <a:pPr algn="just">
              <a:buClr>
                <a:schemeClr val="accent2"/>
              </a:buClr>
              <a:buFont typeface="Wingdings" panose="05000000000000000000" pitchFamily="2" charset="2"/>
              <a:buChar char="Ø"/>
            </a:pPr>
            <a:endParaRPr lang="en-US" dirty="0"/>
          </a:p>
          <a:p>
            <a:pPr algn="just">
              <a:buClr>
                <a:schemeClr val="accent2"/>
              </a:buClr>
              <a:buFont typeface="Wingdings" panose="05000000000000000000" pitchFamily="2" charset="2"/>
              <a:buChar char="Ø"/>
            </a:pPr>
            <a:r>
              <a:rPr lang="en-US" dirty="0"/>
              <a:t>Introducing a system to keep dine-in order management</a:t>
            </a:r>
          </a:p>
          <a:p>
            <a:pPr algn="just">
              <a:buClr>
                <a:schemeClr val="accent2"/>
              </a:buClr>
              <a:buFont typeface="Wingdings" panose="05000000000000000000" pitchFamily="2" charset="2"/>
              <a:buChar char="Ø"/>
            </a:pPr>
            <a:endParaRPr lang="en-US" dirty="0"/>
          </a:p>
          <a:p>
            <a:pPr algn="just">
              <a:buClr>
                <a:schemeClr val="accent2"/>
              </a:buClr>
              <a:buFont typeface="Wingdings" panose="05000000000000000000" pitchFamily="2" charset="2"/>
              <a:buChar char="Ø"/>
            </a:pPr>
            <a:r>
              <a:rPr lang="en-US" dirty="0"/>
              <a:t>Keeping data of employee shifts</a:t>
            </a:r>
          </a:p>
          <a:p>
            <a:pPr>
              <a:buClr>
                <a:schemeClr val="bg2">
                  <a:lumMod val="40000"/>
                  <a:lumOff val="60000"/>
                </a:schemeClr>
              </a:buClr>
            </a:pPr>
            <a:endParaRPr lang="en-US" dirty="0"/>
          </a:p>
        </p:txBody>
      </p:sp>
    </p:spTree>
    <p:extLst>
      <p:ext uri="{BB962C8B-B14F-4D97-AF65-F5344CB8AC3E}">
        <p14:creationId xmlns:p14="http://schemas.microsoft.com/office/powerpoint/2010/main" val="135664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8EE2-E8B3-4705-AD89-303D7AB07040}"/>
              </a:ext>
            </a:extLst>
          </p:cNvPr>
          <p:cNvSpPr>
            <a:spLocks noGrp="1"/>
          </p:cNvSpPr>
          <p:nvPr>
            <p:ph type="title"/>
          </p:nvPr>
        </p:nvSpPr>
        <p:spPr>
          <a:xfrm>
            <a:off x="919119" y="2943775"/>
            <a:ext cx="10353762" cy="970450"/>
          </a:xfrm>
        </p:spPr>
        <p:txBody>
          <a:bodyPr/>
          <a:lstStyle/>
          <a:p>
            <a:r>
              <a:rPr lang="en-IN" dirty="0"/>
              <a:t>FUNCTIONS</a:t>
            </a:r>
          </a:p>
        </p:txBody>
      </p:sp>
    </p:spTree>
    <p:extLst>
      <p:ext uri="{BB962C8B-B14F-4D97-AF65-F5344CB8AC3E}">
        <p14:creationId xmlns:p14="http://schemas.microsoft.com/office/powerpoint/2010/main" val="263576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3BD96-B7EF-4AAB-94EA-C17D3FB4C653}"/>
              </a:ext>
            </a:extLst>
          </p:cNvPr>
          <p:cNvSpPr>
            <a:spLocks noGrp="1"/>
          </p:cNvSpPr>
          <p:nvPr>
            <p:ph type="title"/>
          </p:nvPr>
        </p:nvSpPr>
        <p:spPr/>
        <p:txBody>
          <a:bodyPr/>
          <a:lstStyle/>
          <a:p>
            <a:r>
              <a:rPr lang="en-IN" dirty="0"/>
              <a:t>AGE OF EMPLOYEES</a:t>
            </a:r>
          </a:p>
        </p:txBody>
      </p:sp>
      <p:pic>
        <p:nvPicPr>
          <p:cNvPr id="3" name="Picture 2">
            <a:extLst>
              <a:ext uri="{FF2B5EF4-FFF2-40B4-BE49-F238E27FC236}">
                <a16:creationId xmlns:a16="http://schemas.microsoft.com/office/drawing/2014/main" id="{8F3EFD6C-7C3A-4E66-8921-6B6A384F1892}"/>
              </a:ext>
            </a:extLst>
          </p:cNvPr>
          <p:cNvPicPr/>
          <p:nvPr/>
        </p:nvPicPr>
        <p:blipFill rotWithShape="1">
          <a:blip r:embed="rId2">
            <a:extLst>
              <a:ext uri="{28A0092B-C50C-407E-A947-70E740481C1C}">
                <a14:useLocalDpi xmlns:a14="http://schemas.microsoft.com/office/drawing/2010/main" val="0"/>
              </a:ext>
            </a:extLst>
          </a:blip>
          <a:srcRect l="36445" t="34370" r="22445" b="24148"/>
          <a:stretch/>
        </p:blipFill>
        <p:spPr bwMode="auto">
          <a:xfrm>
            <a:off x="913795" y="1965960"/>
            <a:ext cx="10353762" cy="4282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264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8DFB0-1646-4FC4-BA02-F59DAB5384A2}"/>
              </a:ext>
            </a:extLst>
          </p:cNvPr>
          <p:cNvSpPr>
            <a:spLocks noGrp="1"/>
          </p:cNvSpPr>
          <p:nvPr>
            <p:ph type="title"/>
          </p:nvPr>
        </p:nvSpPr>
        <p:spPr/>
        <p:txBody>
          <a:bodyPr/>
          <a:lstStyle/>
          <a:p>
            <a:r>
              <a:rPr lang="en-IN" dirty="0"/>
              <a:t>TOTAL BILL</a:t>
            </a:r>
          </a:p>
        </p:txBody>
      </p:sp>
      <p:pic>
        <p:nvPicPr>
          <p:cNvPr id="3" name="Picture 2">
            <a:extLst>
              <a:ext uri="{FF2B5EF4-FFF2-40B4-BE49-F238E27FC236}">
                <a16:creationId xmlns:a16="http://schemas.microsoft.com/office/drawing/2014/main" id="{5CBEB06C-8A1B-464D-84FF-E3AB84894EFE}"/>
              </a:ext>
            </a:extLst>
          </p:cNvPr>
          <p:cNvPicPr/>
          <p:nvPr/>
        </p:nvPicPr>
        <p:blipFill rotWithShape="1">
          <a:blip r:embed="rId2">
            <a:extLst>
              <a:ext uri="{28A0092B-C50C-407E-A947-70E740481C1C}">
                <a14:useLocalDpi xmlns:a14="http://schemas.microsoft.com/office/drawing/2010/main" val="0"/>
              </a:ext>
            </a:extLst>
          </a:blip>
          <a:srcRect l="25444" t="34370" r="32666" b="24148"/>
          <a:stretch/>
        </p:blipFill>
        <p:spPr bwMode="auto">
          <a:xfrm>
            <a:off x="913794" y="1964690"/>
            <a:ext cx="10353761" cy="4283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18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F931-42E5-426F-ADBD-BCB06A508068}"/>
              </a:ext>
            </a:extLst>
          </p:cNvPr>
          <p:cNvSpPr>
            <a:spLocks noGrp="1"/>
          </p:cNvSpPr>
          <p:nvPr>
            <p:ph type="title"/>
          </p:nvPr>
        </p:nvSpPr>
        <p:spPr/>
        <p:txBody>
          <a:bodyPr/>
          <a:lstStyle/>
          <a:p>
            <a:r>
              <a:rPr lang="en-IN" dirty="0"/>
              <a:t>EXPIRED/FRESH</a:t>
            </a:r>
          </a:p>
        </p:txBody>
      </p:sp>
      <p:pic>
        <p:nvPicPr>
          <p:cNvPr id="3" name="Picture 2">
            <a:extLst>
              <a:ext uri="{FF2B5EF4-FFF2-40B4-BE49-F238E27FC236}">
                <a16:creationId xmlns:a16="http://schemas.microsoft.com/office/drawing/2014/main" id="{091DF78D-EB6B-4649-9687-B9DEDEA51D74}"/>
              </a:ext>
            </a:extLst>
          </p:cNvPr>
          <p:cNvPicPr/>
          <p:nvPr/>
        </p:nvPicPr>
        <p:blipFill rotWithShape="1">
          <a:blip r:embed="rId2" cstate="print">
            <a:extLst>
              <a:ext uri="{28A0092B-C50C-407E-A947-70E740481C1C}">
                <a14:useLocalDpi xmlns:a14="http://schemas.microsoft.com/office/drawing/2010/main" val="0"/>
              </a:ext>
            </a:extLst>
          </a:blip>
          <a:srcRect l="25556" t="34568" r="32666" b="24346"/>
          <a:stretch/>
        </p:blipFill>
        <p:spPr bwMode="auto">
          <a:xfrm>
            <a:off x="913795" y="1960244"/>
            <a:ext cx="10353762" cy="42881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763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0E39-C848-403E-8011-1C8924999648}"/>
              </a:ext>
            </a:extLst>
          </p:cNvPr>
          <p:cNvSpPr>
            <a:spLocks noGrp="1"/>
          </p:cNvSpPr>
          <p:nvPr>
            <p:ph type="title"/>
          </p:nvPr>
        </p:nvSpPr>
        <p:spPr/>
        <p:txBody>
          <a:bodyPr/>
          <a:lstStyle/>
          <a:p>
            <a:r>
              <a:rPr lang="en-IN" dirty="0"/>
              <a:t>SHIFT NAMES</a:t>
            </a:r>
          </a:p>
        </p:txBody>
      </p:sp>
      <p:pic>
        <p:nvPicPr>
          <p:cNvPr id="3" name="Picture 2">
            <a:extLst>
              <a:ext uri="{FF2B5EF4-FFF2-40B4-BE49-F238E27FC236}">
                <a16:creationId xmlns:a16="http://schemas.microsoft.com/office/drawing/2014/main" id="{137D82BC-3A98-4495-96BD-724FE8B7548F}"/>
              </a:ext>
            </a:extLst>
          </p:cNvPr>
          <p:cNvPicPr/>
          <p:nvPr/>
        </p:nvPicPr>
        <p:blipFill rotWithShape="1">
          <a:blip r:embed="rId2">
            <a:extLst>
              <a:ext uri="{28A0092B-C50C-407E-A947-70E740481C1C}">
                <a14:useLocalDpi xmlns:a14="http://schemas.microsoft.com/office/drawing/2010/main" val="0"/>
              </a:ext>
            </a:extLst>
          </a:blip>
          <a:srcRect l="25667" t="34370" r="32777" b="24346"/>
          <a:stretch/>
        </p:blipFill>
        <p:spPr bwMode="auto">
          <a:xfrm>
            <a:off x="913795" y="1932304"/>
            <a:ext cx="10353762" cy="43160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4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0A2E-18B8-4510-922F-0BD49B8A3188}"/>
              </a:ext>
            </a:extLst>
          </p:cNvPr>
          <p:cNvSpPr>
            <a:spLocks noGrp="1"/>
          </p:cNvSpPr>
          <p:nvPr>
            <p:ph type="title"/>
          </p:nvPr>
        </p:nvSpPr>
        <p:spPr>
          <a:xfrm>
            <a:off x="812800" y="2800645"/>
            <a:ext cx="10566400" cy="2559377"/>
          </a:xfrm>
        </p:spPr>
        <p:txBody>
          <a:bodyPr/>
          <a:lstStyle/>
          <a:p>
            <a:pPr algn="ctr"/>
            <a:r>
              <a:rPr lang="en-US" dirty="0">
                <a:solidFill>
                  <a:schemeClr val="tx1"/>
                </a:solidFill>
                <a:latin typeface="Arial" panose="020B0604020202020204" pitchFamily="34" charset="0"/>
                <a:cs typeface="Arial" panose="020B0604020202020204" pitchFamily="34" charset="0"/>
              </a:rPr>
              <a:t>THANK YOU !!</a:t>
            </a: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175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C6E74-059F-45DE-8202-110D347645AB}"/>
              </a:ext>
            </a:extLst>
          </p:cNvPr>
          <p:cNvSpPr>
            <a:spLocks noGrp="1"/>
          </p:cNvSpPr>
          <p:nvPr>
            <p:ph type="title"/>
          </p:nvPr>
        </p:nvSpPr>
        <p:spPr/>
        <p:txBody>
          <a:bodyPr/>
          <a:lstStyle/>
          <a:p>
            <a:r>
              <a:rPr lang="en-IN" dirty="0"/>
              <a:t>HIGH LEVEL DESIGN</a:t>
            </a:r>
          </a:p>
        </p:txBody>
      </p:sp>
      <p:pic>
        <p:nvPicPr>
          <p:cNvPr id="8" name="Content Placeholder 7">
            <a:extLst>
              <a:ext uri="{FF2B5EF4-FFF2-40B4-BE49-F238E27FC236}">
                <a16:creationId xmlns:a16="http://schemas.microsoft.com/office/drawing/2014/main" id="{4A2EC035-B76B-4A1F-8AD1-C8DE8FCA321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7809" y="1417638"/>
            <a:ext cx="11463130" cy="4870620"/>
          </a:xfrm>
        </p:spPr>
      </p:pic>
    </p:spTree>
    <p:extLst>
      <p:ext uri="{BB962C8B-B14F-4D97-AF65-F5344CB8AC3E}">
        <p14:creationId xmlns:p14="http://schemas.microsoft.com/office/powerpoint/2010/main" val="10994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F219-E14B-47BF-BC1E-C7980D8F1B9E}"/>
              </a:ext>
            </a:extLst>
          </p:cNvPr>
          <p:cNvSpPr>
            <a:spLocks noGrp="1"/>
          </p:cNvSpPr>
          <p:nvPr>
            <p:ph type="title"/>
          </p:nvPr>
        </p:nvSpPr>
        <p:spPr/>
        <p:txBody>
          <a:bodyPr/>
          <a:lstStyle/>
          <a:p>
            <a:r>
              <a:rPr lang="en-US" dirty="0">
                <a:solidFill>
                  <a:schemeClr val="tx1"/>
                </a:solidFill>
                <a:latin typeface="Arial" panose="020B0604020202020204" pitchFamily="34" charset="0"/>
                <a:cs typeface="Arial" panose="020B0604020202020204" pitchFamily="34" charset="0"/>
              </a:rPr>
              <a:t>ERD Diagram </a:t>
            </a:r>
          </a:p>
        </p:txBody>
      </p:sp>
      <p:pic>
        <p:nvPicPr>
          <p:cNvPr id="6" name="Picture 5" descr="A screenshot of a social media post&#10;&#10;Description automatically generated">
            <a:extLst>
              <a:ext uri="{FF2B5EF4-FFF2-40B4-BE49-F238E27FC236}">
                <a16:creationId xmlns:a16="http://schemas.microsoft.com/office/drawing/2014/main" id="{86184570-D139-4693-807F-EE189652B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3527"/>
            <a:ext cx="12192000" cy="5753269"/>
          </a:xfrm>
          <a:prstGeom prst="rect">
            <a:avLst/>
          </a:prstGeom>
        </p:spPr>
      </p:pic>
    </p:spTree>
    <p:extLst>
      <p:ext uri="{BB962C8B-B14F-4D97-AF65-F5344CB8AC3E}">
        <p14:creationId xmlns:p14="http://schemas.microsoft.com/office/powerpoint/2010/main" val="59925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DDL STATEMENTS </a:t>
            </a:r>
          </a:p>
        </p:txBody>
      </p:sp>
      <p:pic>
        <p:nvPicPr>
          <p:cNvPr id="5" name="Content Placeholder 3">
            <a:extLst>
              <a:ext uri="{FF2B5EF4-FFF2-40B4-BE49-F238E27FC236}">
                <a16:creationId xmlns:a16="http://schemas.microsoft.com/office/drawing/2014/main" id="{EB45ECE5-2196-4B18-A1AB-C399B883F4CE}"/>
              </a:ext>
            </a:extLst>
          </p:cNvPr>
          <p:cNvPicPr>
            <a:picLocks noChangeAspect="1"/>
          </p:cNvPicPr>
          <p:nvPr/>
        </p:nvPicPr>
        <p:blipFill rotWithShape="1">
          <a:blip r:embed="rId2"/>
          <a:srcRect l="846" t="16654" r="49829" b="14764"/>
          <a:stretch/>
        </p:blipFill>
        <p:spPr>
          <a:xfrm>
            <a:off x="-65741" y="1046204"/>
            <a:ext cx="5388397" cy="5811796"/>
          </a:xfrm>
          <a:prstGeom prst="rect">
            <a:avLst/>
          </a:prstGeom>
        </p:spPr>
      </p:pic>
      <p:pic>
        <p:nvPicPr>
          <p:cNvPr id="6" name="Picture 5">
            <a:extLst>
              <a:ext uri="{FF2B5EF4-FFF2-40B4-BE49-F238E27FC236}">
                <a16:creationId xmlns:a16="http://schemas.microsoft.com/office/drawing/2014/main" id="{751E1131-B602-4593-AD8F-602AEE1B66D3}"/>
              </a:ext>
            </a:extLst>
          </p:cNvPr>
          <p:cNvPicPr>
            <a:picLocks noChangeAspect="1"/>
          </p:cNvPicPr>
          <p:nvPr/>
        </p:nvPicPr>
        <p:blipFill rotWithShape="1">
          <a:blip r:embed="rId3"/>
          <a:srcRect l="2330" t="16908" r="42922" b="13869"/>
          <a:stretch/>
        </p:blipFill>
        <p:spPr>
          <a:xfrm>
            <a:off x="6261848" y="1046204"/>
            <a:ext cx="5930152" cy="5811796"/>
          </a:xfrm>
          <a:prstGeom prst="rect">
            <a:avLst/>
          </a:prstGeom>
        </p:spPr>
      </p:pic>
    </p:spTree>
    <p:extLst>
      <p:ext uri="{BB962C8B-B14F-4D97-AF65-F5344CB8AC3E}">
        <p14:creationId xmlns:p14="http://schemas.microsoft.com/office/powerpoint/2010/main" val="195140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DDL STATEMENTS </a:t>
            </a:r>
          </a:p>
        </p:txBody>
      </p:sp>
      <p:pic>
        <p:nvPicPr>
          <p:cNvPr id="7" name="Picture 6">
            <a:extLst>
              <a:ext uri="{FF2B5EF4-FFF2-40B4-BE49-F238E27FC236}">
                <a16:creationId xmlns:a16="http://schemas.microsoft.com/office/drawing/2014/main" id="{173E417E-EB74-4E0F-9379-C1EC1831823B}"/>
              </a:ext>
            </a:extLst>
          </p:cNvPr>
          <p:cNvPicPr>
            <a:picLocks noChangeAspect="1"/>
          </p:cNvPicPr>
          <p:nvPr/>
        </p:nvPicPr>
        <p:blipFill rotWithShape="1">
          <a:blip r:embed="rId2"/>
          <a:srcRect l="2501" t="16600" r="39354" b="20372"/>
          <a:stretch/>
        </p:blipFill>
        <p:spPr>
          <a:xfrm>
            <a:off x="0" y="811306"/>
            <a:ext cx="5625353" cy="6046694"/>
          </a:xfrm>
          <a:prstGeom prst="rect">
            <a:avLst/>
          </a:prstGeom>
        </p:spPr>
      </p:pic>
      <p:pic>
        <p:nvPicPr>
          <p:cNvPr id="8" name="Content Placeholder 4">
            <a:extLst>
              <a:ext uri="{FF2B5EF4-FFF2-40B4-BE49-F238E27FC236}">
                <a16:creationId xmlns:a16="http://schemas.microsoft.com/office/drawing/2014/main" id="{C2E4C863-173F-4E1B-A620-0F4310B5BDCB}"/>
              </a:ext>
            </a:extLst>
          </p:cNvPr>
          <p:cNvPicPr>
            <a:picLocks noChangeAspect="1"/>
          </p:cNvPicPr>
          <p:nvPr/>
        </p:nvPicPr>
        <p:blipFill rotWithShape="1">
          <a:blip r:embed="rId3"/>
          <a:srcRect l="2666" t="16676" r="40143" b="14121"/>
          <a:stretch/>
        </p:blipFill>
        <p:spPr>
          <a:xfrm>
            <a:off x="5974976" y="811304"/>
            <a:ext cx="6217023" cy="6046694"/>
          </a:xfrm>
          <a:prstGeom prst="rect">
            <a:avLst/>
          </a:prstGeom>
        </p:spPr>
      </p:pic>
    </p:spTree>
    <p:extLst>
      <p:ext uri="{BB962C8B-B14F-4D97-AF65-F5344CB8AC3E}">
        <p14:creationId xmlns:p14="http://schemas.microsoft.com/office/powerpoint/2010/main" val="398292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3C6B-828B-47A4-8834-18FA846BA562}"/>
              </a:ext>
            </a:extLst>
          </p:cNvPr>
          <p:cNvSpPr>
            <a:spLocks noGrp="1"/>
          </p:cNvSpPr>
          <p:nvPr>
            <p:ph type="title"/>
          </p:nvPr>
        </p:nvSpPr>
        <p:spPr>
          <a:xfrm>
            <a:off x="0" y="0"/>
            <a:ext cx="10566400" cy="708212"/>
          </a:xfrm>
        </p:spPr>
        <p:txBody>
          <a:bodyPr/>
          <a:lstStyle/>
          <a:p>
            <a:r>
              <a:rPr lang="en-US" dirty="0">
                <a:solidFill>
                  <a:schemeClr val="tx1"/>
                </a:solidFill>
                <a:latin typeface="Arial" panose="020B0604020202020204" pitchFamily="34" charset="0"/>
                <a:cs typeface="Arial" panose="020B0604020202020204" pitchFamily="34" charset="0"/>
              </a:rPr>
              <a:t>DDL STATEMENTS </a:t>
            </a:r>
          </a:p>
        </p:txBody>
      </p:sp>
      <p:pic>
        <p:nvPicPr>
          <p:cNvPr id="5" name="Content Placeholder 3">
            <a:extLst>
              <a:ext uri="{FF2B5EF4-FFF2-40B4-BE49-F238E27FC236}">
                <a16:creationId xmlns:a16="http://schemas.microsoft.com/office/drawing/2014/main" id="{FF855BD2-A48D-4404-80EE-829BC006BE31}"/>
              </a:ext>
            </a:extLst>
          </p:cNvPr>
          <p:cNvPicPr>
            <a:picLocks noChangeAspect="1"/>
          </p:cNvPicPr>
          <p:nvPr/>
        </p:nvPicPr>
        <p:blipFill rotWithShape="1">
          <a:blip r:embed="rId2"/>
          <a:srcRect l="2797" t="16946" r="43934" b="17135"/>
          <a:stretch/>
        </p:blipFill>
        <p:spPr>
          <a:xfrm>
            <a:off x="0" y="708212"/>
            <a:ext cx="5096435" cy="6149788"/>
          </a:xfrm>
          <a:prstGeom prst="rect">
            <a:avLst/>
          </a:prstGeom>
        </p:spPr>
      </p:pic>
      <p:pic>
        <p:nvPicPr>
          <p:cNvPr id="6" name="Picture 5">
            <a:extLst>
              <a:ext uri="{FF2B5EF4-FFF2-40B4-BE49-F238E27FC236}">
                <a16:creationId xmlns:a16="http://schemas.microsoft.com/office/drawing/2014/main" id="{A2B55D2F-6161-46F1-90FA-A63F36BEAF0B}"/>
              </a:ext>
            </a:extLst>
          </p:cNvPr>
          <p:cNvPicPr>
            <a:picLocks noChangeAspect="1"/>
          </p:cNvPicPr>
          <p:nvPr/>
        </p:nvPicPr>
        <p:blipFill rotWithShape="1">
          <a:blip r:embed="rId3"/>
          <a:srcRect l="2283" t="16805" r="13923" b="13991"/>
          <a:stretch/>
        </p:blipFill>
        <p:spPr>
          <a:xfrm>
            <a:off x="5271247" y="708210"/>
            <a:ext cx="6920753" cy="6149789"/>
          </a:xfrm>
          <a:prstGeom prst="rect">
            <a:avLst/>
          </a:prstGeom>
        </p:spPr>
      </p:pic>
    </p:spTree>
    <p:extLst>
      <p:ext uri="{BB962C8B-B14F-4D97-AF65-F5344CB8AC3E}">
        <p14:creationId xmlns:p14="http://schemas.microsoft.com/office/powerpoint/2010/main" val="387116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727-8DA9-4219-98C5-9DD995527461}"/>
              </a:ext>
            </a:extLst>
          </p:cNvPr>
          <p:cNvSpPr>
            <a:spLocks noGrp="1"/>
          </p:cNvSpPr>
          <p:nvPr>
            <p:ph type="title"/>
          </p:nvPr>
        </p:nvSpPr>
        <p:spPr>
          <a:xfrm>
            <a:off x="42863" y="274638"/>
            <a:ext cx="11336337" cy="1143000"/>
          </a:xfrm>
        </p:spPr>
        <p:txBody>
          <a:bodyPr/>
          <a:lstStyle/>
          <a:p>
            <a:r>
              <a:rPr lang="en-US" dirty="0">
                <a:solidFill>
                  <a:schemeClr val="tx1"/>
                </a:solidFill>
                <a:latin typeface="Arial" panose="020B0604020202020204" pitchFamily="34" charset="0"/>
                <a:cs typeface="Arial" panose="020B0604020202020204" pitchFamily="34" charset="0"/>
              </a:rPr>
              <a:t>COLUMN ENCRYPTION</a:t>
            </a:r>
          </a:p>
        </p:txBody>
      </p:sp>
      <p:pic>
        <p:nvPicPr>
          <p:cNvPr id="5" name="Picture 4">
            <a:extLst>
              <a:ext uri="{FF2B5EF4-FFF2-40B4-BE49-F238E27FC236}">
                <a16:creationId xmlns:a16="http://schemas.microsoft.com/office/drawing/2014/main" id="{834A1D3F-937C-4C60-96F8-81C03147371E}"/>
              </a:ext>
            </a:extLst>
          </p:cNvPr>
          <p:cNvPicPr>
            <a:picLocks noChangeAspect="1"/>
          </p:cNvPicPr>
          <p:nvPr/>
        </p:nvPicPr>
        <p:blipFill rotWithShape="1">
          <a:blip r:embed="rId2"/>
          <a:srcRect l="8359" t="18255" r="9609" b="22941"/>
          <a:stretch/>
        </p:blipFill>
        <p:spPr>
          <a:xfrm>
            <a:off x="0" y="1109663"/>
            <a:ext cx="12192000" cy="5748337"/>
          </a:xfrm>
          <a:prstGeom prst="rect">
            <a:avLst/>
          </a:prstGeom>
        </p:spPr>
      </p:pic>
    </p:spTree>
    <p:extLst>
      <p:ext uri="{BB962C8B-B14F-4D97-AF65-F5344CB8AC3E}">
        <p14:creationId xmlns:p14="http://schemas.microsoft.com/office/powerpoint/2010/main" val="14216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panose="020B0604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D6C63E-22D9-40FD-AF90-6F5632A4309F}">
  <ds:schemaRefs>
    <ds:schemaRef ds:uri="http://schemas.microsoft.com/sharepoint/v3/contenttype/forms"/>
  </ds:schemaRefs>
</ds:datastoreItem>
</file>

<file path=customXml/itemProps2.xml><?xml version="1.0" encoding="utf-8"?>
<ds:datastoreItem xmlns:ds="http://schemas.openxmlformats.org/officeDocument/2006/customXml" ds:itemID="{28DC6412-8CE7-4C8A-96E9-2669F16D17E8}">
  <ds:schemaRefs>
    <ds:schemaRef ds:uri="http://purl.org/dc/dcmitype/"/>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40262f94-9f35-4ac3-9a90-690165a166b7"/>
    <ds:schemaRef ds:uri="a4f35948-e619-41b3-aa29-22878b09cfd2"/>
  </ds:schemaRefs>
</ds:datastoreItem>
</file>

<file path=customXml/itemProps3.xml><?xml version="1.0" encoding="utf-8"?>
<ds:datastoreItem xmlns:ds="http://schemas.openxmlformats.org/officeDocument/2006/customXml" ds:itemID="{CF195433-C13C-4992-BB9A-17B0DB253F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TM03457485[[fn=Mesh]]</Template>
  <TotalTime>74</TotalTime>
  <Words>228</Words>
  <Application>Microsoft Office PowerPoint</Application>
  <PresentationFormat>Widescreen</PresentationFormat>
  <Paragraphs>58</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Century Gothic</vt:lpstr>
      <vt:lpstr>Wingdings</vt:lpstr>
      <vt:lpstr>Mesh</vt:lpstr>
      <vt:lpstr>RESTAURANT MANAGEMENT SYSTEM</vt:lpstr>
      <vt:lpstr>PROBLEM STATEMENT</vt:lpstr>
      <vt:lpstr>SOLUTION TO THE PROBLEM</vt:lpstr>
      <vt:lpstr>HIGH LEVEL DESIGN</vt:lpstr>
      <vt:lpstr>ERD Diagram </vt:lpstr>
      <vt:lpstr>DDL STATEMENTS </vt:lpstr>
      <vt:lpstr>DDL STATEMENTS </vt:lpstr>
      <vt:lpstr>DDL STATEMENTS </vt:lpstr>
      <vt:lpstr>COLUMN ENCRYPTION</vt:lpstr>
      <vt:lpstr>STORED PROCEDURE</vt:lpstr>
      <vt:lpstr>STORED PROCEDURE</vt:lpstr>
      <vt:lpstr>STORED PROCEDURE</vt:lpstr>
      <vt:lpstr>STORED PROCEDURE</vt:lpstr>
      <vt:lpstr>TRIGGERS</vt:lpstr>
      <vt:lpstr>TRIGGERS</vt:lpstr>
      <vt:lpstr>VIEWS</vt:lpstr>
      <vt:lpstr>FUNCTIONS</vt:lpstr>
      <vt:lpstr>FUNCTIONS</vt:lpstr>
      <vt:lpstr>INDEX</vt:lpstr>
      <vt:lpstr>POWER BI</vt:lpstr>
      <vt:lpstr>BEST CASHIER</vt:lpstr>
      <vt:lpstr>BEST CASHIER</vt:lpstr>
      <vt:lpstr>BEST CHEF</vt:lpstr>
      <vt:lpstr>BEST MANAGER</vt:lpstr>
      <vt:lpstr>BEST WAITER</vt:lpstr>
      <vt:lpstr>BEST RESTAURANT BY TOTAL CUSTOMERS</vt:lpstr>
      <vt:lpstr>RESTAURANTS BASED ON LOCATION</vt:lpstr>
      <vt:lpstr>BOSTON</vt:lpstr>
      <vt:lpstr>NORWOOD</vt:lpstr>
      <vt:lpstr>FUNCTIONS</vt:lpstr>
      <vt:lpstr>AGE OF EMPLOYEES</vt:lpstr>
      <vt:lpstr>TOTAL BILL</vt:lpstr>
      <vt:lpstr>EXPIRED/FRESH</vt:lpstr>
      <vt:lpstr>SHIFT NAMES</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shailly jain</dc:creator>
  <cp:lastModifiedBy>ATULYA SHARMA</cp:lastModifiedBy>
  <cp:revision>24</cp:revision>
  <dcterms:created xsi:type="dcterms:W3CDTF">2019-12-09T21:12:36Z</dcterms:created>
  <dcterms:modified xsi:type="dcterms:W3CDTF">2019-12-09T22:40:16Z</dcterms:modified>
</cp:coreProperties>
</file>